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 (MS)" panose="020B0604020202020204" charset="0"/>
      <p:regular r:id="rId20"/>
    </p:embeddedFont>
    <p:embeddedFont>
      <p:font typeface="Calibri (MS) Bold" panose="020B0604020202020204" charset="0"/>
      <p:regular r:id="rId21"/>
    </p:embeddedFont>
    <p:embeddedFont>
      <p:font typeface="Red Hat Display" panose="020B0604020202020204" charset="0"/>
      <p:regular r:id="rId22"/>
    </p:embeddedFont>
    <p:embeddedFont>
      <p:font typeface="Red Hat Display Bold" panose="020B0604020202020204" charset="0"/>
      <p:regular r:id="rId23"/>
    </p:embeddedFont>
    <p:embeddedFont>
      <p:font typeface="RoxboroughCF Bold" panose="020B0604020202020204" charset="0"/>
      <p:regular r:id="rId24"/>
    </p:embeddedFont>
    <p:embeddedFont>
      <p:font typeface="Times New Roman Bold" panose="02020803070505020304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1.sv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88" y="9678314"/>
            <a:ext cx="347015" cy="348710"/>
            <a:chOff x="0" y="0"/>
            <a:chExt cx="462686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18" y="9860766"/>
            <a:ext cx="1384935" cy="192615"/>
          </a:xfrm>
          <a:custGeom>
            <a:avLst/>
            <a:gdLst/>
            <a:ahLst/>
            <a:cxnLst/>
            <a:rect l="l" t="t" r="r" b="b"/>
            <a:pathLst>
              <a:path w="1384935" h="192615">
                <a:moveTo>
                  <a:pt x="0" y="0"/>
                </a:moveTo>
                <a:lnTo>
                  <a:pt x="1384935" y="0"/>
                </a:lnTo>
                <a:lnTo>
                  <a:pt x="1384935" y="192614"/>
                </a:lnTo>
                <a:lnTo>
                  <a:pt x="0" y="19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667" y="-114300"/>
            <a:ext cx="18288000" cy="10401300"/>
            <a:chOff x="0" y="0"/>
            <a:chExt cx="24384000" cy="1386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868400"/>
            </a:xfrm>
            <a:custGeom>
              <a:avLst/>
              <a:gdLst/>
              <a:ahLst/>
              <a:cxnLst/>
              <a:rect l="l" t="t" r="r" b="b"/>
              <a:pathLst>
                <a:path w="24384000" h="13868400">
                  <a:moveTo>
                    <a:pt x="0" y="0"/>
                  </a:moveTo>
                  <a:lnTo>
                    <a:pt x="24384000" y="0"/>
                  </a:lnTo>
                  <a:lnTo>
                    <a:pt x="24384000" y="13868400"/>
                  </a:lnTo>
                  <a:lnTo>
                    <a:pt x="0" y="1386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155" b="-415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393608" y="694963"/>
            <a:ext cx="589597" cy="599037"/>
          </a:xfrm>
          <a:custGeom>
            <a:avLst/>
            <a:gdLst/>
            <a:ahLst/>
            <a:cxnLst/>
            <a:rect l="l" t="t" r="r" b="b"/>
            <a:pathLst>
              <a:path w="589597" h="599037">
                <a:moveTo>
                  <a:pt x="0" y="0"/>
                </a:moveTo>
                <a:lnTo>
                  <a:pt x="589598" y="0"/>
                </a:lnTo>
                <a:lnTo>
                  <a:pt x="589598" y="599037"/>
                </a:lnTo>
                <a:lnTo>
                  <a:pt x="0" y="599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445615" y="732139"/>
            <a:ext cx="500444" cy="519874"/>
            <a:chOff x="0" y="0"/>
            <a:chExt cx="667258" cy="6931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258" cy="693166"/>
            </a:xfrm>
            <a:custGeom>
              <a:avLst/>
              <a:gdLst/>
              <a:ahLst/>
              <a:cxnLst/>
              <a:rect l="l" t="t" r="r" b="b"/>
              <a:pathLst>
                <a:path w="667258" h="693166">
                  <a:moveTo>
                    <a:pt x="0" y="0"/>
                  </a:moveTo>
                  <a:lnTo>
                    <a:pt x="667258" y="0"/>
                  </a:lnTo>
                  <a:lnTo>
                    <a:pt x="667258" y="693166"/>
                  </a:lnTo>
                  <a:lnTo>
                    <a:pt x="0" y="69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8" r="-49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129129" y="843858"/>
            <a:ext cx="543116" cy="299714"/>
            <a:chOff x="0" y="0"/>
            <a:chExt cx="724154" cy="399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4154" cy="399669"/>
            </a:xfrm>
            <a:custGeom>
              <a:avLst/>
              <a:gdLst/>
              <a:ahLst/>
              <a:cxnLst/>
              <a:rect l="l" t="t" r="r" b="b"/>
              <a:pathLst>
                <a:path w="724154" h="399669">
                  <a:moveTo>
                    <a:pt x="0" y="0"/>
                  </a:moveTo>
                  <a:lnTo>
                    <a:pt x="724154" y="0"/>
                  </a:lnTo>
                  <a:lnTo>
                    <a:pt x="724154" y="399669"/>
                  </a:lnTo>
                  <a:lnTo>
                    <a:pt x="0" y="399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45" r="-1146" b="1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672245" y="822084"/>
            <a:ext cx="1806892" cy="327450"/>
          </a:xfrm>
          <a:custGeom>
            <a:avLst/>
            <a:gdLst/>
            <a:ahLst/>
            <a:cxnLst/>
            <a:rect l="l" t="t" r="r" b="b"/>
            <a:pathLst>
              <a:path w="1806892" h="327450">
                <a:moveTo>
                  <a:pt x="0" y="0"/>
                </a:moveTo>
                <a:lnTo>
                  <a:pt x="1806892" y="0"/>
                </a:lnTo>
                <a:lnTo>
                  <a:pt x="1806892" y="327450"/>
                </a:lnTo>
                <a:lnTo>
                  <a:pt x="0" y="327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4494" y="2850709"/>
            <a:ext cx="13234603" cy="120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1"/>
              </a:lnSpc>
            </a:pPr>
            <a:r>
              <a:rPr lang="en-US" sz="8299" b="1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 Estate Analytics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29363" y="7498634"/>
            <a:ext cx="33463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Guided By:</a:t>
            </a:r>
          </a:p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</a:t>
            </a:r>
            <a:r>
              <a:rPr lang="en-US" sz="3399" b="1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99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Babjee Reddy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43551" y="9752305"/>
            <a:ext cx="24955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946569"/>
            <a:ext cx="3695700" cy="3641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Priya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Sharad Jha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Arunjyoti Sha</a:t>
            </a:r>
          </a:p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Sourashis</a:t>
            </a: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 Aamir Khan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6546" y="4946569"/>
            <a:ext cx="4145054" cy="3641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 No.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10847983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10848073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10848133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10848172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10848238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092"/>
            <a:ext cx="5411743" cy="2503662"/>
            <a:chOff x="0" y="0"/>
            <a:chExt cx="12939648" cy="5986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632" cy="5986317"/>
            </a:xfrm>
            <a:custGeom>
              <a:avLst/>
              <a:gdLst/>
              <a:ahLst/>
              <a:cxnLst/>
              <a:rect l="l" t="t" r="r" b="b"/>
              <a:pathLst>
                <a:path w="12939632" h="5986317">
                  <a:moveTo>
                    <a:pt x="0" y="0"/>
                  </a:moveTo>
                  <a:lnTo>
                    <a:pt x="12939632" y="0"/>
                  </a:lnTo>
                  <a:lnTo>
                    <a:pt x="12939632" y="5986317"/>
                  </a:lnTo>
                  <a:lnTo>
                    <a:pt x="0" y="598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432" b="-3643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27265" y="3384793"/>
            <a:ext cx="16932533" cy="4501074"/>
          </a:xfrm>
          <a:custGeom>
            <a:avLst/>
            <a:gdLst/>
            <a:ahLst/>
            <a:cxnLst/>
            <a:rect l="l" t="t" r="r" b="b"/>
            <a:pathLst>
              <a:path w="16932533" h="4501074">
                <a:moveTo>
                  <a:pt x="0" y="0"/>
                </a:moveTo>
                <a:lnTo>
                  <a:pt x="16932534" y="0"/>
                </a:lnTo>
                <a:lnTo>
                  <a:pt x="16932534" y="4501075"/>
                </a:lnTo>
                <a:lnTo>
                  <a:pt x="0" y="450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93" t="-20315" r="-12950"/>
            </a:stretch>
          </a:blipFill>
        </p:spPr>
      </p:sp>
      <p:grpSp>
        <p:nvGrpSpPr>
          <p:cNvPr id="5" name="Group 5"/>
          <p:cNvGrpSpPr/>
          <p:nvPr/>
        </p:nvGrpSpPr>
        <p:grpSpPr>
          <a:xfrm rot="-8537436">
            <a:off x="8211594" y="5073369"/>
            <a:ext cx="12179707" cy="9739061"/>
            <a:chOff x="0" y="0"/>
            <a:chExt cx="16239610" cy="12985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39589" cy="12985373"/>
            </a:xfrm>
            <a:custGeom>
              <a:avLst/>
              <a:gdLst/>
              <a:ahLst/>
              <a:cxnLst/>
              <a:rect l="l" t="t" r="r" b="b"/>
              <a:pathLst>
                <a:path w="16239589" h="12985373">
                  <a:moveTo>
                    <a:pt x="0" y="0"/>
                  </a:moveTo>
                  <a:lnTo>
                    <a:pt x="16239589" y="0"/>
                  </a:lnTo>
                  <a:lnTo>
                    <a:pt x="16239589" y="12985373"/>
                  </a:lnTo>
                  <a:lnTo>
                    <a:pt x="0" y="12985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" b="-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7764" y="285411"/>
            <a:ext cx="1673153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000" b="1" u="none" strike="noStrike" spc="-37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Slowly changing dimensions Type 2 (SCD 2)  mapping for property and developer: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262" y="2639042"/>
            <a:ext cx="1673153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3"/>
              </a:lnSpc>
              <a:spcBef>
                <a:spcPct val="0"/>
              </a:spcBef>
            </a:pPr>
            <a:r>
              <a:rPr lang="en-US" sz="3200" spc="-155" dirty="0">
                <a:solidFill>
                  <a:srgbClr val="0000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Developer mapping: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4" r="-24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743551" y="9752305"/>
            <a:ext cx="30183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1615" y="1161644"/>
            <a:ext cx="10672178" cy="3661503"/>
          </a:xfrm>
          <a:custGeom>
            <a:avLst/>
            <a:gdLst/>
            <a:ahLst/>
            <a:cxnLst/>
            <a:rect l="l" t="t" r="r" b="b"/>
            <a:pathLst>
              <a:path w="10672178" h="3661503">
                <a:moveTo>
                  <a:pt x="0" y="0"/>
                </a:moveTo>
                <a:lnTo>
                  <a:pt x="10672178" y="0"/>
                </a:lnTo>
                <a:lnTo>
                  <a:pt x="10672178" y="3661503"/>
                </a:lnTo>
                <a:lnTo>
                  <a:pt x="0" y="36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8" b="-36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7764" y="402605"/>
            <a:ext cx="1673153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b="1" u="none" strike="noStrike" spc="-28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Fact Table Mapping for transactions: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776566" y="3634881"/>
            <a:ext cx="7430081" cy="5935904"/>
            <a:chOff x="0" y="0"/>
            <a:chExt cx="9906775" cy="79145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" b="-5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80597">
            <a:off x="12716225" y="-855669"/>
            <a:ext cx="7430081" cy="5935904"/>
            <a:chOff x="0" y="0"/>
            <a:chExt cx="9906775" cy="79145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" b="-5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415073" y="5991129"/>
            <a:ext cx="14982242" cy="4326744"/>
          </a:xfrm>
          <a:custGeom>
            <a:avLst/>
            <a:gdLst/>
            <a:ahLst/>
            <a:cxnLst/>
            <a:rect l="l" t="t" r="r" b="b"/>
            <a:pathLst>
              <a:path w="14982242" h="4326744">
                <a:moveTo>
                  <a:pt x="0" y="0"/>
                </a:moveTo>
                <a:lnTo>
                  <a:pt x="14982241" y="0"/>
                </a:lnTo>
                <a:lnTo>
                  <a:pt x="14982241" y="4326744"/>
                </a:lnTo>
                <a:lnTo>
                  <a:pt x="0" y="432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70" b="-56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7764" y="4985072"/>
            <a:ext cx="162306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b="1" u="none" strike="noStrike" spc="-28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Cleaning TaskFlow: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4" r="-24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743551" y="9752305"/>
            <a:ext cx="30183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8658" y="2017985"/>
            <a:ext cx="12637666" cy="3620956"/>
          </a:xfrm>
          <a:custGeom>
            <a:avLst/>
            <a:gdLst/>
            <a:ahLst/>
            <a:cxnLst/>
            <a:rect l="l" t="t" r="r" b="b"/>
            <a:pathLst>
              <a:path w="12637666" h="3620956">
                <a:moveTo>
                  <a:pt x="0" y="0"/>
                </a:moveTo>
                <a:lnTo>
                  <a:pt x="12637666" y="0"/>
                </a:lnTo>
                <a:lnTo>
                  <a:pt x="12637666" y="3620956"/>
                </a:lnTo>
                <a:lnTo>
                  <a:pt x="0" y="3620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7" b="-56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" b="-5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708658" y="6503170"/>
            <a:ext cx="12870684" cy="3683250"/>
          </a:xfrm>
          <a:custGeom>
            <a:avLst/>
            <a:gdLst/>
            <a:ahLst/>
            <a:cxnLst/>
            <a:rect l="l" t="t" r="r" b="b"/>
            <a:pathLst>
              <a:path w="12870684" h="3683250">
                <a:moveTo>
                  <a:pt x="0" y="0"/>
                </a:moveTo>
                <a:lnTo>
                  <a:pt x="12870684" y="0"/>
                </a:lnTo>
                <a:lnTo>
                  <a:pt x="12870684" y="3683251"/>
                </a:lnTo>
                <a:lnTo>
                  <a:pt x="0" y="368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4" r="-24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8232" y="6188845"/>
            <a:ext cx="1673153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b="1" u="none" strike="noStrike" spc="-28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Fact Table Creation TaskFlow: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7764" y="772755"/>
            <a:ext cx="1673153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b="1" u="none" strike="noStrike" spc="-28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Dimensional Tables  Creation TaskFlow: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43551" y="9752305"/>
            <a:ext cx="30183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214028" y="2585851"/>
            <a:ext cx="15752781" cy="5611928"/>
          </a:xfrm>
          <a:custGeom>
            <a:avLst/>
            <a:gdLst/>
            <a:ahLst/>
            <a:cxnLst/>
            <a:rect l="l" t="t" r="r" b="b"/>
            <a:pathLst>
              <a:path w="15752781" h="5611928">
                <a:moveTo>
                  <a:pt x="0" y="0"/>
                </a:moveTo>
                <a:lnTo>
                  <a:pt x="15752781" y="0"/>
                </a:lnTo>
                <a:lnTo>
                  <a:pt x="15752781" y="5611928"/>
                </a:lnTo>
                <a:lnTo>
                  <a:pt x="0" y="5611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88048" y="757237"/>
            <a:ext cx="438569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799" b="1" u="none" strike="noStrike" spc="-23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752305"/>
            <a:ext cx="36863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62822" y="1144429"/>
            <a:ext cx="15254314" cy="8046651"/>
          </a:xfrm>
          <a:custGeom>
            <a:avLst/>
            <a:gdLst/>
            <a:ahLst/>
            <a:cxnLst/>
            <a:rect l="l" t="t" r="r" b="b"/>
            <a:pathLst>
              <a:path w="15254314" h="8046651">
                <a:moveTo>
                  <a:pt x="0" y="0"/>
                </a:moveTo>
                <a:lnTo>
                  <a:pt x="15254314" y="0"/>
                </a:lnTo>
                <a:lnTo>
                  <a:pt x="15254314" y="8046650"/>
                </a:lnTo>
                <a:lnTo>
                  <a:pt x="0" y="8046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02200" y="9752305"/>
            <a:ext cx="39089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416292" y="2225120"/>
            <a:ext cx="13455417" cy="5836761"/>
          </a:xfrm>
          <a:custGeom>
            <a:avLst/>
            <a:gdLst/>
            <a:ahLst/>
            <a:cxnLst/>
            <a:rect l="l" t="t" r="r" b="b"/>
            <a:pathLst>
              <a:path w="13455417" h="5836761">
                <a:moveTo>
                  <a:pt x="0" y="0"/>
                </a:moveTo>
                <a:lnTo>
                  <a:pt x="13455416" y="0"/>
                </a:lnTo>
                <a:lnTo>
                  <a:pt x="13455416" y="5836760"/>
                </a:lnTo>
                <a:lnTo>
                  <a:pt x="0" y="583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819874"/>
            <a:ext cx="14859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799" b="1" u="none" strike="noStrike" spc="-23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Cortex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200" y="9820275"/>
            <a:ext cx="68579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600200" y="819874"/>
            <a:ext cx="14859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799" b="1" u="none" strike="noStrike" spc="-23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RAG (Retrieval Augmented Generation)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02200" y="9820275"/>
            <a:ext cx="68580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16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16292" y="2239150"/>
            <a:ext cx="13455417" cy="5808699"/>
          </a:xfrm>
          <a:custGeom>
            <a:avLst/>
            <a:gdLst/>
            <a:ahLst/>
            <a:cxnLst/>
            <a:rect l="l" t="t" r="r" b="b"/>
            <a:pathLst>
              <a:path w="13455417" h="5808699">
                <a:moveTo>
                  <a:pt x="0" y="0"/>
                </a:moveTo>
                <a:lnTo>
                  <a:pt x="13455416" y="0"/>
                </a:lnTo>
                <a:lnTo>
                  <a:pt x="13455416" y="5808700"/>
                </a:lnTo>
                <a:lnTo>
                  <a:pt x="0" y="580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BBD9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450" b="-645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272" y="4861369"/>
            <a:ext cx="4210050" cy="117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58585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17945" y="9712871"/>
            <a:ext cx="5434012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7"/>
              </a:lnSpc>
            </a:pPr>
            <a:r>
              <a:rPr lang="en-US" sz="1500" spc="15">
                <a:solidFill>
                  <a:srgbClr val="585858"/>
                </a:solidFill>
                <a:latin typeface="Calibri (MS)"/>
                <a:ea typeface="Calibri (MS)"/>
                <a:cs typeface="Calibri (MS)"/>
                <a:sym typeface="Calibri (MS)"/>
              </a:rPr>
              <a:t>LTIMindtree Limited is a subsidiary of Larsen &amp; Toubro Limited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46082" y="9828505"/>
            <a:ext cx="213003" cy="50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3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17</a:t>
            </a:r>
          </a:p>
          <a:p>
            <a:pPr algn="l">
              <a:lnSpc>
                <a:spcPts val="1859"/>
              </a:lnSpc>
            </a:pPr>
            <a:endParaRPr lang="en-US" sz="1800" spc="-73">
              <a:solidFill>
                <a:srgbClr val="00001E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430081" y="2415689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0081" y="4584977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30081" y="7136342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606117" y="2591725"/>
            <a:ext cx="1029499" cy="10294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06117" y="4761012"/>
            <a:ext cx="1029499" cy="102949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06117" y="7312377"/>
            <a:ext cx="1029499" cy="102949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0698" y="2226798"/>
            <a:ext cx="5419762" cy="5833404"/>
          </a:xfrm>
          <a:custGeom>
            <a:avLst/>
            <a:gdLst/>
            <a:ahLst/>
            <a:cxnLst/>
            <a:rect l="l" t="t" r="r" b="b"/>
            <a:pathLst>
              <a:path w="5419762" h="5833404">
                <a:moveTo>
                  <a:pt x="0" y="0"/>
                </a:moveTo>
                <a:lnTo>
                  <a:pt x="5419762" y="0"/>
                </a:lnTo>
                <a:lnTo>
                  <a:pt x="5419762" y="5833404"/>
                </a:lnTo>
                <a:lnTo>
                  <a:pt x="0" y="58334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80691" y="3244934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Manual and fragmented data ingestion processes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80691" y="5414222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Automated data ingestion and transformation pipelines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80691" y="7965587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Business analysts and decision-makers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80691" y="2649911"/>
            <a:ext cx="8035366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Processing and Insight Challenges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80691" y="4819199"/>
            <a:ext cx="7748151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End-to-End Data &amp; Analytics Platform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7302852"/>
            <a:ext cx="5936813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Who the Solution Is For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40953" y="2853477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40953" y="5022765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40953" y="7574130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25468" y="620772"/>
            <a:ext cx="10918083" cy="9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and Project 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80691" y="3624857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Inconsistent, duplicated, and non-standardized 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80691" y="4007762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Limited visibility and delayed analytical insights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80691" y="5797127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Centralized cloud-based data warehouse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80691" y="6180032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Interactive dashboards and analytics for business users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80691" y="6562937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AI-assisted insights to support faster decision-making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80691" y="8348492"/>
            <a:ext cx="75169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and analytics teams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969FA3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28700" y="2524219"/>
            <a:ext cx="16230600" cy="5238562"/>
          </a:xfrm>
          <a:custGeom>
            <a:avLst/>
            <a:gdLst/>
            <a:ahLst/>
            <a:cxnLst/>
            <a:rect l="l" t="t" r="r" b="b"/>
            <a:pathLst>
              <a:path w="16230600" h="5238562">
                <a:moveTo>
                  <a:pt x="0" y="0"/>
                </a:moveTo>
                <a:lnTo>
                  <a:pt x="16230600" y="0"/>
                </a:lnTo>
                <a:lnTo>
                  <a:pt x="16230600" y="5238562"/>
                </a:lnTo>
                <a:lnTo>
                  <a:pt x="0" y="5238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4" t="-51687" r="-2144" b="-635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743551" y="9752305"/>
            <a:ext cx="24955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962025"/>
            <a:ext cx="18287990" cy="9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KPIs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969FA3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1" b="-5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918569" y="1707542"/>
            <a:ext cx="4652759" cy="3175336"/>
            <a:chOff x="0" y="0"/>
            <a:chExt cx="7518017" cy="5130769"/>
          </a:xfrm>
        </p:grpSpPr>
        <p:sp>
          <p:nvSpPr>
            <p:cNvPr id="10" name="Freeform 10"/>
            <p:cNvSpPr/>
            <p:nvPr/>
          </p:nvSpPr>
          <p:spPr>
            <a:xfrm>
              <a:off x="57150" y="58420"/>
              <a:ext cx="7448167" cy="5059649"/>
            </a:xfrm>
            <a:custGeom>
              <a:avLst/>
              <a:gdLst/>
              <a:ahLst/>
              <a:cxnLst/>
              <a:rect l="l" t="t" r="r" b="b"/>
              <a:pathLst>
                <a:path w="7448167" h="5059649">
                  <a:moveTo>
                    <a:pt x="7363077" y="5029169"/>
                  </a:moveTo>
                  <a:lnTo>
                    <a:pt x="0" y="5029169"/>
                  </a:lnTo>
                  <a:cubicBezTo>
                    <a:pt x="5080" y="5046949"/>
                    <a:pt x="21590" y="5059649"/>
                    <a:pt x="40640" y="5059649"/>
                  </a:cubicBezTo>
                  <a:lnTo>
                    <a:pt x="7404988" y="5059649"/>
                  </a:lnTo>
                  <a:cubicBezTo>
                    <a:pt x="7429117" y="5059649"/>
                    <a:pt x="7448167" y="5040599"/>
                    <a:pt x="7448167" y="5016469"/>
                  </a:cubicBezTo>
                  <a:lnTo>
                    <a:pt x="7448167" y="40640"/>
                  </a:lnTo>
                  <a:cubicBezTo>
                    <a:pt x="7448167" y="21590"/>
                    <a:pt x="7435467" y="6350"/>
                    <a:pt x="7418957" y="0"/>
                  </a:cubicBezTo>
                  <a:lnTo>
                    <a:pt x="7418957" y="4973289"/>
                  </a:lnTo>
                  <a:cubicBezTo>
                    <a:pt x="7418957" y="5003769"/>
                    <a:pt x="7393557" y="5029169"/>
                    <a:pt x="7363077" y="5029169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7450707" cy="5062189"/>
            </a:xfrm>
            <a:custGeom>
              <a:avLst/>
              <a:gdLst/>
              <a:ahLst/>
              <a:cxnLst/>
              <a:rect l="l" t="t" r="r" b="b"/>
              <a:pathLst>
                <a:path w="7450707" h="5062189">
                  <a:moveTo>
                    <a:pt x="43180" y="5062189"/>
                  </a:moveTo>
                  <a:lnTo>
                    <a:pt x="7407527" y="5062189"/>
                  </a:lnTo>
                  <a:cubicBezTo>
                    <a:pt x="7431657" y="5062189"/>
                    <a:pt x="7450707" y="5043139"/>
                    <a:pt x="7450707" y="5019009"/>
                  </a:cubicBezTo>
                  <a:lnTo>
                    <a:pt x="7450707" y="43180"/>
                  </a:lnTo>
                  <a:cubicBezTo>
                    <a:pt x="7450707" y="19050"/>
                    <a:pt x="7431657" y="0"/>
                    <a:pt x="740752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019009"/>
                  </a:lnTo>
                  <a:cubicBezTo>
                    <a:pt x="0" y="5043139"/>
                    <a:pt x="19050" y="5062189"/>
                    <a:pt x="43180" y="5062189"/>
                  </a:cubicBezTo>
                  <a:close/>
                </a:path>
              </a:pathLst>
            </a:custGeom>
            <a:solidFill>
              <a:srgbClr val="F8F8F8">
                <a:alpha val="52941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518017" cy="5130769"/>
            </a:xfrm>
            <a:custGeom>
              <a:avLst/>
              <a:gdLst/>
              <a:ahLst/>
              <a:cxnLst/>
              <a:rect l="l" t="t" r="r" b="b"/>
              <a:pathLst>
                <a:path w="7518017" h="5130769">
                  <a:moveTo>
                    <a:pt x="7474837" y="44450"/>
                  </a:moveTo>
                  <a:cubicBezTo>
                    <a:pt x="7469757" y="19050"/>
                    <a:pt x="7446897" y="0"/>
                    <a:pt x="7420227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031709"/>
                  </a:lnTo>
                  <a:cubicBezTo>
                    <a:pt x="0" y="5058379"/>
                    <a:pt x="17780" y="5079969"/>
                    <a:pt x="43180" y="5086319"/>
                  </a:cubicBezTo>
                  <a:cubicBezTo>
                    <a:pt x="48260" y="5111719"/>
                    <a:pt x="71120" y="5130769"/>
                    <a:pt x="97790" y="5130769"/>
                  </a:cubicBezTo>
                  <a:lnTo>
                    <a:pt x="7462138" y="5130769"/>
                  </a:lnTo>
                  <a:cubicBezTo>
                    <a:pt x="7492617" y="5130769"/>
                    <a:pt x="7518017" y="5105369"/>
                    <a:pt x="7518017" y="5074889"/>
                  </a:cubicBezTo>
                  <a:lnTo>
                    <a:pt x="7518017" y="99060"/>
                  </a:lnTo>
                  <a:cubicBezTo>
                    <a:pt x="7518017" y="72390"/>
                    <a:pt x="7500237" y="50800"/>
                    <a:pt x="7474837" y="44450"/>
                  </a:cubicBezTo>
                  <a:close/>
                  <a:moveTo>
                    <a:pt x="12700" y="50317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7420227" y="12700"/>
                  </a:lnTo>
                  <a:cubicBezTo>
                    <a:pt x="7444357" y="12700"/>
                    <a:pt x="7463407" y="31750"/>
                    <a:pt x="7463407" y="55880"/>
                  </a:cubicBezTo>
                  <a:lnTo>
                    <a:pt x="7463407" y="5031709"/>
                  </a:lnTo>
                  <a:cubicBezTo>
                    <a:pt x="7463407" y="5055839"/>
                    <a:pt x="7444357" y="5074889"/>
                    <a:pt x="7420227" y="5074889"/>
                  </a:cubicBezTo>
                  <a:lnTo>
                    <a:pt x="55880" y="5074889"/>
                  </a:lnTo>
                  <a:cubicBezTo>
                    <a:pt x="31750" y="5074889"/>
                    <a:pt x="12700" y="5055839"/>
                    <a:pt x="12700" y="5031709"/>
                  </a:cubicBezTo>
                  <a:close/>
                  <a:moveTo>
                    <a:pt x="7505317" y="5074889"/>
                  </a:moveTo>
                  <a:cubicBezTo>
                    <a:pt x="7505317" y="5099019"/>
                    <a:pt x="7486267" y="5118069"/>
                    <a:pt x="7462138" y="5118069"/>
                  </a:cubicBezTo>
                  <a:lnTo>
                    <a:pt x="97790" y="5118069"/>
                  </a:lnTo>
                  <a:cubicBezTo>
                    <a:pt x="78740" y="5118069"/>
                    <a:pt x="62230" y="5105369"/>
                    <a:pt x="57150" y="5087589"/>
                  </a:cubicBezTo>
                  <a:lnTo>
                    <a:pt x="7420227" y="5087589"/>
                  </a:lnTo>
                  <a:cubicBezTo>
                    <a:pt x="7450707" y="5087589"/>
                    <a:pt x="7476107" y="5062189"/>
                    <a:pt x="7476107" y="5031709"/>
                  </a:cubicBezTo>
                  <a:lnTo>
                    <a:pt x="7476107" y="58420"/>
                  </a:lnTo>
                  <a:cubicBezTo>
                    <a:pt x="7492617" y="64770"/>
                    <a:pt x="7505317" y="80010"/>
                    <a:pt x="7505317" y="99060"/>
                  </a:cubicBezTo>
                  <a:lnTo>
                    <a:pt x="7505317" y="5074889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918569" y="1027859"/>
            <a:ext cx="4652759" cy="679683"/>
            <a:chOff x="0" y="0"/>
            <a:chExt cx="9943862" cy="1452617"/>
          </a:xfrm>
        </p:grpSpPr>
        <p:sp>
          <p:nvSpPr>
            <p:cNvPr id="14" name="Freeform 14"/>
            <p:cNvSpPr/>
            <p:nvPr/>
          </p:nvSpPr>
          <p:spPr>
            <a:xfrm>
              <a:off x="57150" y="58420"/>
              <a:ext cx="9874012" cy="1381497"/>
            </a:xfrm>
            <a:custGeom>
              <a:avLst/>
              <a:gdLst/>
              <a:ahLst/>
              <a:cxnLst/>
              <a:rect l="l" t="t" r="r" b="b"/>
              <a:pathLst>
                <a:path w="9874012" h="1381497">
                  <a:moveTo>
                    <a:pt x="9788922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9830832" y="1381497"/>
                  </a:lnTo>
                  <a:cubicBezTo>
                    <a:pt x="9854962" y="1381497"/>
                    <a:pt x="9874012" y="1362447"/>
                    <a:pt x="9874012" y="1338317"/>
                  </a:cubicBezTo>
                  <a:lnTo>
                    <a:pt x="9874012" y="40640"/>
                  </a:lnTo>
                  <a:cubicBezTo>
                    <a:pt x="9874012" y="21590"/>
                    <a:pt x="9861312" y="6350"/>
                    <a:pt x="9844801" y="0"/>
                  </a:cubicBezTo>
                  <a:lnTo>
                    <a:pt x="9844801" y="1295137"/>
                  </a:lnTo>
                  <a:cubicBezTo>
                    <a:pt x="9844801" y="1325617"/>
                    <a:pt x="9819401" y="1351017"/>
                    <a:pt x="9788922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12700"/>
              <a:ext cx="9876551" cy="1384037"/>
            </a:xfrm>
            <a:custGeom>
              <a:avLst/>
              <a:gdLst/>
              <a:ahLst/>
              <a:cxnLst/>
              <a:rect l="l" t="t" r="r" b="b"/>
              <a:pathLst>
                <a:path w="9876551" h="1384037">
                  <a:moveTo>
                    <a:pt x="43180" y="1384037"/>
                  </a:moveTo>
                  <a:lnTo>
                    <a:pt x="9833372" y="1384037"/>
                  </a:lnTo>
                  <a:cubicBezTo>
                    <a:pt x="9857501" y="1384037"/>
                    <a:pt x="9876551" y="1364987"/>
                    <a:pt x="9876551" y="1340857"/>
                  </a:cubicBezTo>
                  <a:lnTo>
                    <a:pt x="9876551" y="43180"/>
                  </a:lnTo>
                  <a:cubicBezTo>
                    <a:pt x="9876551" y="19050"/>
                    <a:pt x="9857501" y="0"/>
                    <a:pt x="983337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943862" cy="1452617"/>
            </a:xfrm>
            <a:custGeom>
              <a:avLst/>
              <a:gdLst/>
              <a:ahLst/>
              <a:cxnLst/>
              <a:rect l="l" t="t" r="r" b="b"/>
              <a:pathLst>
                <a:path w="9943862" h="1452617">
                  <a:moveTo>
                    <a:pt x="9900682" y="44450"/>
                  </a:moveTo>
                  <a:cubicBezTo>
                    <a:pt x="9895601" y="19050"/>
                    <a:pt x="9872742" y="0"/>
                    <a:pt x="984607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9887982" y="1452617"/>
                  </a:lnTo>
                  <a:cubicBezTo>
                    <a:pt x="9918462" y="1452617"/>
                    <a:pt x="9943862" y="1427217"/>
                    <a:pt x="9943862" y="1396737"/>
                  </a:cubicBezTo>
                  <a:lnTo>
                    <a:pt x="9943862" y="99060"/>
                  </a:lnTo>
                  <a:cubicBezTo>
                    <a:pt x="9943862" y="72390"/>
                    <a:pt x="9926082" y="50800"/>
                    <a:pt x="9900682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9846072" y="12700"/>
                  </a:lnTo>
                  <a:cubicBezTo>
                    <a:pt x="9870201" y="12700"/>
                    <a:pt x="9889251" y="31750"/>
                    <a:pt x="9889251" y="55880"/>
                  </a:cubicBezTo>
                  <a:lnTo>
                    <a:pt x="9889251" y="1353557"/>
                  </a:lnTo>
                  <a:cubicBezTo>
                    <a:pt x="9889251" y="1377687"/>
                    <a:pt x="9870201" y="1396737"/>
                    <a:pt x="9846072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9931162" y="1396737"/>
                  </a:moveTo>
                  <a:cubicBezTo>
                    <a:pt x="9931162" y="1420867"/>
                    <a:pt x="9912112" y="1439917"/>
                    <a:pt x="9887982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9846072" y="1409437"/>
                  </a:lnTo>
                  <a:cubicBezTo>
                    <a:pt x="9876551" y="1409437"/>
                    <a:pt x="9901951" y="1384037"/>
                    <a:pt x="9901951" y="1353557"/>
                  </a:cubicBezTo>
                  <a:lnTo>
                    <a:pt x="9901951" y="58420"/>
                  </a:lnTo>
                  <a:cubicBezTo>
                    <a:pt x="9918462" y="64770"/>
                    <a:pt x="9931162" y="80010"/>
                    <a:pt x="9931162" y="99060"/>
                  </a:cubicBezTo>
                  <a:lnTo>
                    <a:pt x="9931162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918569" y="5403280"/>
            <a:ext cx="4652759" cy="679683"/>
            <a:chOff x="0" y="0"/>
            <a:chExt cx="9943862" cy="1452617"/>
          </a:xfrm>
        </p:grpSpPr>
        <p:sp>
          <p:nvSpPr>
            <p:cNvPr id="18" name="Freeform 18"/>
            <p:cNvSpPr/>
            <p:nvPr/>
          </p:nvSpPr>
          <p:spPr>
            <a:xfrm>
              <a:off x="57150" y="58420"/>
              <a:ext cx="9874012" cy="1381497"/>
            </a:xfrm>
            <a:custGeom>
              <a:avLst/>
              <a:gdLst/>
              <a:ahLst/>
              <a:cxnLst/>
              <a:rect l="l" t="t" r="r" b="b"/>
              <a:pathLst>
                <a:path w="9874012" h="1381497">
                  <a:moveTo>
                    <a:pt x="9788922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9830832" y="1381497"/>
                  </a:lnTo>
                  <a:cubicBezTo>
                    <a:pt x="9854962" y="1381497"/>
                    <a:pt x="9874012" y="1362447"/>
                    <a:pt x="9874012" y="1338317"/>
                  </a:cubicBezTo>
                  <a:lnTo>
                    <a:pt x="9874012" y="40640"/>
                  </a:lnTo>
                  <a:cubicBezTo>
                    <a:pt x="9874012" y="21590"/>
                    <a:pt x="9861312" y="6350"/>
                    <a:pt x="9844801" y="0"/>
                  </a:cubicBezTo>
                  <a:lnTo>
                    <a:pt x="9844801" y="1295137"/>
                  </a:lnTo>
                  <a:cubicBezTo>
                    <a:pt x="9844801" y="1325617"/>
                    <a:pt x="9819401" y="1351017"/>
                    <a:pt x="9788922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2700" y="12700"/>
              <a:ext cx="9876551" cy="1384037"/>
            </a:xfrm>
            <a:custGeom>
              <a:avLst/>
              <a:gdLst/>
              <a:ahLst/>
              <a:cxnLst/>
              <a:rect l="l" t="t" r="r" b="b"/>
              <a:pathLst>
                <a:path w="9876551" h="1384037">
                  <a:moveTo>
                    <a:pt x="43180" y="1384037"/>
                  </a:moveTo>
                  <a:lnTo>
                    <a:pt x="9833372" y="1384037"/>
                  </a:lnTo>
                  <a:cubicBezTo>
                    <a:pt x="9857501" y="1384037"/>
                    <a:pt x="9876551" y="1364987"/>
                    <a:pt x="9876551" y="1340857"/>
                  </a:cubicBezTo>
                  <a:lnTo>
                    <a:pt x="9876551" y="43180"/>
                  </a:lnTo>
                  <a:cubicBezTo>
                    <a:pt x="9876551" y="19050"/>
                    <a:pt x="9857501" y="0"/>
                    <a:pt x="983337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9943862" cy="1452617"/>
            </a:xfrm>
            <a:custGeom>
              <a:avLst/>
              <a:gdLst/>
              <a:ahLst/>
              <a:cxnLst/>
              <a:rect l="l" t="t" r="r" b="b"/>
              <a:pathLst>
                <a:path w="9943862" h="1452617">
                  <a:moveTo>
                    <a:pt x="9900682" y="44450"/>
                  </a:moveTo>
                  <a:cubicBezTo>
                    <a:pt x="9895601" y="19050"/>
                    <a:pt x="9872742" y="0"/>
                    <a:pt x="984607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9887982" y="1452617"/>
                  </a:lnTo>
                  <a:cubicBezTo>
                    <a:pt x="9918462" y="1452617"/>
                    <a:pt x="9943862" y="1427217"/>
                    <a:pt x="9943862" y="1396737"/>
                  </a:cubicBezTo>
                  <a:lnTo>
                    <a:pt x="9943862" y="99060"/>
                  </a:lnTo>
                  <a:cubicBezTo>
                    <a:pt x="9943862" y="72390"/>
                    <a:pt x="9926082" y="50800"/>
                    <a:pt x="9900682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9846072" y="12700"/>
                  </a:lnTo>
                  <a:cubicBezTo>
                    <a:pt x="9870201" y="12700"/>
                    <a:pt x="9889251" y="31750"/>
                    <a:pt x="9889251" y="55880"/>
                  </a:cubicBezTo>
                  <a:lnTo>
                    <a:pt x="9889251" y="1353557"/>
                  </a:lnTo>
                  <a:cubicBezTo>
                    <a:pt x="9889251" y="1377687"/>
                    <a:pt x="9870201" y="1396737"/>
                    <a:pt x="9846072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9931162" y="1396737"/>
                  </a:moveTo>
                  <a:cubicBezTo>
                    <a:pt x="9931162" y="1420867"/>
                    <a:pt x="9912112" y="1439917"/>
                    <a:pt x="9887982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9846072" y="1409437"/>
                  </a:lnTo>
                  <a:cubicBezTo>
                    <a:pt x="9876551" y="1409437"/>
                    <a:pt x="9901951" y="1384037"/>
                    <a:pt x="9901951" y="1353557"/>
                  </a:cubicBezTo>
                  <a:lnTo>
                    <a:pt x="9901951" y="58420"/>
                  </a:lnTo>
                  <a:cubicBezTo>
                    <a:pt x="9918462" y="64770"/>
                    <a:pt x="9931162" y="80010"/>
                    <a:pt x="9931162" y="99060"/>
                  </a:cubicBezTo>
                  <a:lnTo>
                    <a:pt x="9931162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18569" y="6082964"/>
            <a:ext cx="4652759" cy="3175336"/>
            <a:chOff x="0" y="0"/>
            <a:chExt cx="7518017" cy="5130769"/>
          </a:xfrm>
        </p:grpSpPr>
        <p:sp>
          <p:nvSpPr>
            <p:cNvPr id="22" name="Freeform 22"/>
            <p:cNvSpPr/>
            <p:nvPr/>
          </p:nvSpPr>
          <p:spPr>
            <a:xfrm>
              <a:off x="57150" y="58420"/>
              <a:ext cx="7448167" cy="5059649"/>
            </a:xfrm>
            <a:custGeom>
              <a:avLst/>
              <a:gdLst/>
              <a:ahLst/>
              <a:cxnLst/>
              <a:rect l="l" t="t" r="r" b="b"/>
              <a:pathLst>
                <a:path w="7448167" h="5059649">
                  <a:moveTo>
                    <a:pt x="7363077" y="5029169"/>
                  </a:moveTo>
                  <a:lnTo>
                    <a:pt x="0" y="5029169"/>
                  </a:lnTo>
                  <a:cubicBezTo>
                    <a:pt x="5080" y="5046949"/>
                    <a:pt x="21590" y="5059649"/>
                    <a:pt x="40640" y="5059649"/>
                  </a:cubicBezTo>
                  <a:lnTo>
                    <a:pt x="7404988" y="5059649"/>
                  </a:lnTo>
                  <a:cubicBezTo>
                    <a:pt x="7429117" y="5059649"/>
                    <a:pt x="7448167" y="5040599"/>
                    <a:pt x="7448167" y="5016469"/>
                  </a:cubicBezTo>
                  <a:lnTo>
                    <a:pt x="7448167" y="40640"/>
                  </a:lnTo>
                  <a:cubicBezTo>
                    <a:pt x="7448167" y="21590"/>
                    <a:pt x="7435467" y="6350"/>
                    <a:pt x="7418957" y="0"/>
                  </a:cubicBezTo>
                  <a:lnTo>
                    <a:pt x="7418957" y="4973289"/>
                  </a:lnTo>
                  <a:cubicBezTo>
                    <a:pt x="7418957" y="5003769"/>
                    <a:pt x="7393557" y="5029169"/>
                    <a:pt x="7363077" y="5029169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700" y="12700"/>
              <a:ext cx="7450707" cy="5062189"/>
            </a:xfrm>
            <a:custGeom>
              <a:avLst/>
              <a:gdLst/>
              <a:ahLst/>
              <a:cxnLst/>
              <a:rect l="l" t="t" r="r" b="b"/>
              <a:pathLst>
                <a:path w="7450707" h="5062189">
                  <a:moveTo>
                    <a:pt x="43180" y="5062189"/>
                  </a:moveTo>
                  <a:lnTo>
                    <a:pt x="7407527" y="5062189"/>
                  </a:lnTo>
                  <a:cubicBezTo>
                    <a:pt x="7431657" y="5062189"/>
                    <a:pt x="7450707" y="5043139"/>
                    <a:pt x="7450707" y="5019009"/>
                  </a:cubicBezTo>
                  <a:lnTo>
                    <a:pt x="7450707" y="43180"/>
                  </a:lnTo>
                  <a:cubicBezTo>
                    <a:pt x="7450707" y="19050"/>
                    <a:pt x="7431657" y="0"/>
                    <a:pt x="740752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019009"/>
                  </a:lnTo>
                  <a:cubicBezTo>
                    <a:pt x="0" y="5043139"/>
                    <a:pt x="19050" y="5062189"/>
                    <a:pt x="43180" y="5062189"/>
                  </a:cubicBezTo>
                  <a:close/>
                </a:path>
              </a:pathLst>
            </a:custGeom>
            <a:solidFill>
              <a:srgbClr val="F8F8F8">
                <a:alpha val="52941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518017" cy="5130769"/>
            </a:xfrm>
            <a:custGeom>
              <a:avLst/>
              <a:gdLst/>
              <a:ahLst/>
              <a:cxnLst/>
              <a:rect l="l" t="t" r="r" b="b"/>
              <a:pathLst>
                <a:path w="7518017" h="5130769">
                  <a:moveTo>
                    <a:pt x="7474837" y="44450"/>
                  </a:moveTo>
                  <a:cubicBezTo>
                    <a:pt x="7469757" y="19050"/>
                    <a:pt x="7446897" y="0"/>
                    <a:pt x="7420227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031709"/>
                  </a:lnTo>
                  <a:cubicBezTo>
                    <a:pt x="0" y="5058379"/>
                    <a:pt x="17780" y="5079969"/>
                    <a:pt x="43180" y="5086319"/>
                  </a:cubicBezTo>
                  <a:cubicBezTo>
                    <a:pt x="48260" y="5111719"/>
                    <a:pt x="71120" y="5130769"/>
                    <a:pt x="97790" y="5130769"/>
                  </a:cubicBezTo>
                  <a:lnTo>
                    <a:pt x="7462138" y="5130769"/>
                  </a:lnTo>
                  <a:cubicBezTo>
                    <a:pt x="7492617" y="5130769"/>
                    <a:pt x="7518017" y="5105369"/>
                    <a:pt x="7518017" y="5074889"/>
                  </a:cubicBezTo>
                  <a:lnTo>
                    <a:pt x="7518017" y="99060"/>
                  </a:lnTo>
                  <a:cubicBezTo>
                    <a:pt x="7518017" y="72390"/>
                    <a:pt x="7500237" y="50800"/>
                    <a:pt x="7474837" y="44450"/>
                  </a:cubicBezTo>
                  <a:close/>
                  <a:moveTo>
                    <a:pt x="12700" y="50317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7420227" y="12700"/>
                  </a:lnTo>
                  <a:cubicBezTo>
                    <a:pt x="7444357" y="12700"/>
                    <a:pt x="7463407" y="31750"/>
                    <a:pt x="7463407" y="55880"/>
                  </a:cubicBezTo>
                  <a:lnTo>
                    <a:pt x="7463407" y="5031709"/>
                  </a:lnTo>
                  <a:cubicBezTo>
                    <a:pt x="7463407" y="5055839"/>
                    <a:pt x="7444357" y="5074889"/>
                    <a:pt x="7420227" y="5074889"/>
                  </a:cubicBezTo>
                  <a:lnTo>
                    <a:pt x="55880" y="5074889"/>
                  </a:lnTo>
                  <a:cubicBezTo>
                    <a:pt x="31750" y="5074889"/>
                    <a:pt x="12700" y="5055839"/>
                    <a:pt x="12700" y="5031709"/>
                  </a:cubicBezTo>
                  <a:close/>
                  <a:moveTo>
                    <a:pt x="7505317" y="5074889"/>
                  </a:moveTo>
                  <a:cubicBezTo>
                    <a:pt x="7505317" y="5099019"/>
                    <a:pt x="7486267" y="5118069"/>
                    <a:pt x="7462138" y="5118069"/>
                  </a:cubicBezTo>
                  <a:lnTo>
                    <a:pt x="97790" y="5118069"/>
                  </a:lnTo>
                  <a:cubicBezTo>
                    <a:pt x="78740" y="5118069"/>
                    <a:pt x="62230" y="5105369"/>
                    <a:pt x="57150" y="5087589"/>
                  </a:cubicBezTo>
                  <a:lnTo>
                    <a:pt x="7420227" y="5087589"/>
                  </a:lnTo>
                  <a:cubicBezTo>
                    <a:pt x="7450707" y="5087589"/>
                    <a:pt x="7476107" y="5062189"/>
                    <a:pt x="7476107" y="5031709"/>
                  </a:cubicBezTo>
                  <a:lnTo>
                    <a:pt x="7476107" y="58420"/>
                  </a:lnTo>
                  <a:cubicBezTo>
                    <a:pt x="7492617" y="64770"/>
                    <a:pt x="7505317" y="80010"/>
                    <a:pt x="7505317" y="99060"/>
                  </a:cubicBezTo>
                  <a:lnTo>
                    <a:pt x="7505317" y="5074889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112381" y="1707542"/>
            <a:ext cx="4652759" cy="3175336"/>
            <a:chOff x="0" y="0"/>
            <a:chExt cx="7518017" cy="5130769"/>
          </a:xfrm>
        </p:grpSpPr>
        <p:sp>
          <p:nvSpPr>
            <p:cNvPr id="26" name="Freeform 26"/>
            <p:cNvSpPr/>
            <p:nvPr/>
          </p:nvSpPr>
          <p:spPr>
            <a:xfrm>
              <a:off x="57150" y="58420"/>
              <a:ext cx="7448167" cy="5059649"/>
            </a:xfrm>
            <a:custGeom>
              <a:avLst/>
              <a:gdLst/>
              <a:ahLst/>
              <a:cxnLst/>
              <a:rect l="l" t="t" r="r" b="b"/>
              <a:pathLst>
                <a:path w="7448167" h="5059649">
                  <a:moveTo>
                    <a:pt x="7363077" y="5029169"/>
                  </a:moveTo>
                  <a:lnTo>
                    <a:pt x="0" y="5029169"/>
                  </a:lnTo>
                  <a:cubicBezTo>
                    <a:pt x="5080" y="5046949"/>
                    <a:pt x="21590" y="5059649"/>
                    <a:pt x="40640" y="5059649"/>
                  </a:cubicBezTo>
                  <a:lnTo>
                    <a:pt x="7404988" y="5059649"/>
                  </a:lnTo>
                  <a:cubicBezTo>
                    <a:pt x="7429117" y="5059649"/>
                    <a:pt x="7448167" y="5040599"/>
                    <a:pt x="7448167" y="5016469"/>
                  </a:cubicBezTo>
                  <a:lnTo>
                    <a:pt x="7448167" y="40640"/>
                  </a:lnTo>
                  <a:cubicBezTo>
                    <a:pt x="7448167" y="21590"/>
                    <a:pt x="7435467" y="6350"/>
                    <a:pt x="7418957" y="0"/>
                  </a:cubicBezTo>
                  <a:lnTo>
                    <a:pt x="7418957" y="4973289"/>
                  </a:lnTo>
                  <a:cubicBezTo>
                    <a:pt x="7418957" y="5003769"/>
                    <a:pt x="7393557" y="5029169"/>
                    <a:pt x="7363077" y="5029169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7450707" cy="5062189"/>
            </a:xfrm>
            <a:custGeom>
              <a:avLst/>
              <a:gdLst/>
              <a:ahLst/>
              <a:cxnLst/>
              <a:rect l="l" t="t" r="r" b="b"/>
              <a:pathLst>
                <a:path w="7450707" h="5062189">
                  <a:moveTo>
                    <a:pt x="43180" y="5062189"/>
                  </a:moveTo>
                  <a:lnTo>
                    <a:pt x="7407527" y="5062189"/>
                  </a:lnTo>
                  <a:cubicBezTo>
                    <a:pt x="7431657" y="5062189"/>
                    <a:pt x="7450707" y="5043139"/>
                    <a:pt x="7450707" y="5019009"/>
                  </a:cubicBezTo>
                  <a:lnTo>
                    <a:pt x="7450707" y="43180"/>
                  </a:lnTo>
                  <a:cubicBezTo>
                    <a:pt x="7450707" y="19050"/>
                    <a:pt x="7431657" y="0"/>
                    <a:pt x="740752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019009"/>
                  </a:lnTo>
                  <a:cubicBezTo>
                    <a:pt x="0" y="5043139"/>
                    <a:pt x="19050" y="5062189"/>
                    <a:pt x="43180" y="5062189"/>
                  </a:cubicBezTo>
                  <a:close/>
                </a:path>
              </a:pathLst>
            </a:custGeom>
            <a:solidFill>
              <a:srgbClr val="F8F8F8">
                <a:alpha val="52941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518017" cy="5130769"/>
            </a:xfrm>
            <a:custGeom>
              <a:avLst/>
              <a:gdLst/>
              <a:ahLst/>
              <a:cxnLst/>
              <a:rect l="l" t="t" r="r" b="b"/>
              <a:pathLst>
                <a:path w="7518017" h="5130769">
                  <a:moveTo>
                    <a:pt x="7474837" y="44450"/>
                  </a:moveTo>
                  <a:cubicBezTo>
                    <a:pt x="7469757" y="19050"/>
                    <a:pt x="7446897" y="0"/>
                    <a:pt x="7420227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031709"/>
                  </a:lnTo>
                  <a:cubicBezTo>
                    <a:pt x="0" y="5058379"/>
                    <a:pt x="17780" y="5079969"/>
                    <a:pt x="43180" y="5086319"/>
                  </a:cubicBezTo>
                  <a:cubicBezTo>
                    <a:pt x="48260" y="5111719"/>
                    <a:pt x="71120" y="5130769"/>
                    <a:pt x="97790" y="5130769"/>
                  </a:cubicBezTo>
                  <a:lnTo>
                    <a:pt x="7462138" y="5130769"/>
                  </a:lnTo>
                  <a:cubicBezTo>
                    <a:pt x="7492617" y="5130769"/>
                    <a:pt x="7518017" y="5105369"/>
                    <a:pt x="7518017" y="5074889"/>
                  </a:cubicBezTo>
                  <a:lnTo>
                    <a:pt x="7518017" y="99060"/>
                  </a:lnTo>
                  <a:cubicBezTo>
                    <a:pt x="7518017" y="72390"/>
                    <a:pt x="7500237" y="50800"/>
                    <a:pt x="7474837" y="44450"/>
                  </a:cubicBezTo>
                  <a:close/>
                  <a:moveTo>
                    <a:pt x="12700" y="50317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7420227" y="12700"/>
                  </a:lnTo>
                  <a:cubicBezTo>
                    <a:pt x="7444357" y="12700"/>
                    <a:pt x="7463407" y="31750"/>
                    <a:pt x="7463407" y="55880"/>
                  </a:cubicBezTo>
                  <a:lnTo>
                    <a:pt x="7463407" y="5031709"/>
                  </a:lnTo>
                  <a:cubicBezTo>
                    <a:pt x="7463407" y="5055839"/>
                    <a:pt x="7444357" y="5074889"/>
                    <a:pt x="7420227" y="5074889"/>
                  </a:cubicBezTo>
                  <a:lnTo>
                    <a:pt x="55880" y="5074889"/>
                  </a:lnTo>
                  <a:cubicBezTo>
                    <a:pt x="31750" y="5074889"/>
                    <a:pt x="12700" y="5055839"/>
                    <a:pt x="12700" y="5031709"/>
                  </a:cubicBezTo>
                  <a:close/>
                  <a:moveTo>
                    <a:pt x="7505317" y="5074889"/>
                  </a:moveTo>
                  <a:cubicBezTo>
                    <a:pt x="7505317" y="5099019"/>
                    <a:pt x="7486267" y="5118069"/>
                    <a:pt x="7462138" y="5118069"/>
                  </a:cubicBezTo>
                  <a:lnTo>
                    <a:pt x="97790" y="5118069"/>
                  </a:lnTo>
                  <a:cubicBezTo>
                    <a:pt x="78740" y="5118069"/>
                    <a:pt x="62230" y="5105369"/>
                    <a:pt x="57150" y="5087589"/>
                  </a:cubicBezTo>
                  <a:lnTo>
                    <a:pt x="7420227" y="5087589"/>
                  </a:lnTo>
                  <a:cubicBezTo>
                    <a:pt x="7450707" y="5087589"/>
                    <a:pt x="7476107" y="5062189"/>
                    <a:pt x="7476107" y="5031709"/>
                  </a:cubicBezTo>
                  <a:lnTo>
                    <a:pt x="7476107" y="58420"/>
                  </a:lnTo>
                  <a:cubicBezTo>
                    <a:pt x="7492617" y="64770"/>
                    <a:pt x="7505317" y="80010"/>
                    <a:pt x="7505317" y="99060"/>
                  </a:cubicBezTo>
                  <a:lnTo>
                    <a:pt x="7505317" y="5074889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112381" y="1027859"/>
            <a:ext cx="4652759" cy="679683"/>
            <a:chOff x="0" y="0"/>
            <a:chExt cx="9943862" cy="1452617"/>
          </a:xfrm>
        </p:grpSpPr>
        <p:sp>
          <p:nvSpPr>
            <p:cNvPr id="30" name="Freeform 30"/>
            <p:cNvSpPr/>
            <p:nvPr/>
          </p:nvSpPr>
          <p:spPr>
            <a:xfrm>
              <a:off x="57150" y="58420"/>
              <a:ext cx="9874012" cy="1381497"/>
            </a:xfrm>
            <a:custGeom>
              <a:avLst/>
              <a:gdLst/>
              <a:ahLst/>
              <a:cxnLst/>
              <a:rect l="l" t="t" r="r" b="b"/>
              <a:pathLst>
                <a:path w="9874012" h="1381497">
                  <a:moveTo>
                    <a:pt x="9788922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9830832" y="1381497"/>
                  </a:lnTo>
                  <a:cubicBezTo>
                    <a:pt x="9854962" y="1381497"/>
                    <a:pt x="9874012" y="1362447"/>
                    <a:pt x="9874012" y="1338317"/>
                  </a:cubicBezTo>
                  <a:lnTo>
                    <a:pt x="9874012" y="40640"/>
                  </a:lnTo>
                  <a:cubicBezTo>
                    <a:pt x="9874012" y="21590"/>
                    <a:pt x="9861312" y="6350"/>
                    <a:pt x="9844801" y="0"/>
                  </a:cubicBezTo>
                  <a:lnTo>
                    <a:pt x="9844801" y="1295137"/>
                  </a:lnTo>
                  <a:cubicBezTo>
                    <a:pt x="9844801" y="1325617"/>
                    <a:pt x="9819401" y="1351017"/>
                    <a:pt x="9788922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2700" y="12700"/>
              <a:ext cx="9876551" cy="1384037"/>
            </a:xfrm>
            <a:custGeom>
              <a:avLst/>
              <a:gdLst/>
              <a:ahLst/>
              <a:cxnLst/>
              <a:rect l="l" t="t" r="r" b="b"/>
              <a:pathLst>
                <a:path w="9876551" h="1384037">
                  <a:moveTo>
                    <a:pt x="43180" y="1384037"/>
                  </a:moveTo>
                  <a:lnTo>
                    <a:pt x="9833372" y="1384037"/>
                  </a:lnTo>
                  <a:cubicBezTo>
                    <a:pt x="9857501" y="1384037"/>
                    <a:pt x="9876551" y="1364987"/>
                    <a:pt x="9876551" y="1340857"/>
                  </a:cubicBezTo>
                  <a:lnTo>
                    <a:pt x="9876551" y="43180"/>
                  </a:lnTo>
                  <a:cubicBezTo>
                    <a:pt x="9876551" y="19050"/>
                    <a:pt x="9857501" y="0"/>
                    <a:pt x="983337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9943862" cy="1452617"/>
            </a:xfrm>
            <a:custGeom>
              <a:avLst/>
              <a:gdLst/>
              <a:ahLst/>
              <a:cxnLst/>
              <a:rect l="l" t="t" r="r" b="b"/>
              <a:pathLst>
                <a:path w="9943862" h="1452617">
                  <a:moveTo>
                    <a:pt x="9900682" y="44450"/>
                  </a:moveTo>
                  <a:cubicBezTo>
                    <a:pt x="9895601" y="19050"/>
                    <a:pt x="9872742" y="0"/>
                    <a:pt x="984607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9887982" y="1452617"/>
                  </a:lnTo>
                  <a:cubicBezTo>
                    <a:pt x="9918462" y="1452617"/>
                    <a:pt x="9943862" y="1427217"/>
                    <a:pt x="9943862" y="1396737"/>
                  </a:cubicBezTo>
                  <a:lnTo>
                    <a:pt x="9943862" y="99060"/>
                  </a:lnTo>
                  <a:cubicBezTo>
                    <a:pt x="9943862" y="72390"/>
                    <a:pt x="9926082" y="50800"/>
                    <a:pt x="9900682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9846072" y="12700"/>
                  </a:lnTo>
                  <a:cubicBezTo>
                    <a:pt x="9870201" y="12700"/>
                    <a:pt x="9889251" y="31750"/>
                    <a:pt x="9889251" y="55880"/>
                  </a:cubicBezTo>
                  <a:lnTo>
                    <a:pt x="9889251" y="1353557"/>
                  </a:lnTo>
                  <a:cubicBezTo>
                    <a:pt x="9889251" y="1377687"/>
                    <a:pt x="9870201" y="1396737"/>
                    <a:pt x="9846072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9931162" y="1396737"/>
                  </a:moveTo>
                  <a:cubicBezTo>
                    <a:pt x="9931162" y="1420867"/>
                    <a:pt x="9912112" y="1439917"/>
                    <a:pt x="9887982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9846072" y="1409437"/>
                  </a:lnTo>
                  <a:cubicBezTo>
                    <a:pt x="9876551" y="1409437"/>
                    <a:pt x="9901951" y="1384037"/>
                    <a:pt x="9901951" y="1353557"/>
                  </a:cubicBezTo>
                  <a:lnTo>
                    <a:pt x="9901951" y="58420"/>
                  </a:lnTo>
                  <a:cubicBezTo>
                    <a:pt x="9918462" y="64770"/>
                    <a:pt x="9931162" y="80010"/>
                    <a:pt x="9931162" y="99060"/>
                  </a:cubicBezTo>
                  <a:lnTo>
                    <a:pt x="9931162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112381" y="5403280"/>
            <a:ext cx="4652759" cy="679683"/>
            <a:chOff x="0" y="0"/>
            <a:chExt cx="9943862" cy="1452617"/>
          </a:xfrm>
        </p:grpSpPr>
        <p:sp>
          <p:nvSpPr>
            <p:cNvPr id="34" name="Freeform 34"/>
            <p:cNvSpPr/>
            <p:nvPr/>
          </p:nvSpPr>
          <p:spPr>
            <a:xfrm>
              <a:off x="57150" y="58420"/>
              <a:ext cx="9874012" cy="1381497"/>
            </a:xfrm>
            <a:custGeom>
              <a:avLst/>
              <a:gdLst/>
              <a:ahLst/>
              <a:cxnLst/>
              <a:rect l="l" t="t" r="r" b="b"/>
              <a:pathLst>
                <a:path w="9874012" h="1381497">
                  <a:moveTo>
                    <a:pt x="9788922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9830832" y="1381497"/>
                  </a:lnTo>
                  <a:cubicBezTo>
                    <a:pt x="9854962" y="1381497"/>
                    <a:pt x="9874012" y="1362447"/>
                    <a:pt x="9874012" y="1338317"/>
                  </a:cubicBezTo>
                  <a:lnTo>
                    <a:pt x="9874012" y="40640"/>
                  </a:lnTo>
                  <a:cubicBezTo>
                    <a:pt x="9874012" y="21590"/>
                    <a:pt x="9861312" y="6350"/>
                    <a:pt x="9844801" y="0"/>
                  </a:cubicBezTo>
                  <a:lnTo>
                    <a:pt x="9844801" y="1295137"/>
                  </a:lnTo>
                  <a:cubicBezTo>
                    <a:pt x="9844801" y="1325617"/>
                    <a:pt x="9819401" y="1351017"/>
                    <a:pt x="9788922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2700" y="12700"/>
              <a:ext cx="9876551" cy="1384037"/>
            </a:xfrm>
            <a:custGeom>
              <a:avLst/>
              <a:gdLst/>
              <a:ahLst/>
              <a:cxnLst/>
              <a:rect l="l" t="t" r="r" b="b"/>
              <a:pathLst>
                <a:path w="9876551" h="1384037">
                  <a:moveTo>
                    <a:pt x="43180" y="1384037"/>
                  </a:moveTo>
                  <a:lnTo>
                    <a:pt x="9833372" y="1384037"/>
                  </a:lnTo>
                  <a:cubicBezTo>
                    <a:pt x="9857501" y="1384037"/>
                    <a:pt x="9876551" y="1364987"/>
                    <a:pt x="9876551" y="1340857"/>
                  </a:cubicBezTo>
                  <a:lnTo>
                    <a:pt x="9876551" y="43180"/>
                  </a:lnTo>
                  <a:cubicBezTo>
                    <a:pt x="9876551" y="19050"/>
                    <a:pt x="9857501" y="0"/>
                    <a:pt x="983337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9943862" cy="1452617"/>
            </a:xfrm>
            <a:custGeom>
              <a:avLst/>
              <a:gdLst/>
              <a:ahLst/>
              <a:cxnLst/>
              <a:rect l="l" t="t" r="r" b="b"/>
              <a:pathLst>
                <a:path w="9943862" h="1452617">
                  <a:moveTo>
                    <a:pt x="9900682" y="44450"/>
                  </a:moveTo>
                  <a:cubicBezTo>
                    <a:pt x="9895601" y="19050"/>
                    <a:pt x="9872742" y="0"/>
                    <a:pt x="984607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9887982" y="1452617"/>
                  </a:lnTo>
                  <a:cubicBezTo>
                    <a:pt x="9918462" y="1452617"/>
                    <a:pt x="9943862" y="1427217"/>
                    <a:pt x="9943862" y="1396737"/>
                  </a:cubicBezTo>
                  <a:lnTo>
                    <a:pt x="9943862" y="99060"/>
                  </a:lnTo>
                  <a:cubicBezTo>
                    <a:pt x="9943862" y="72390"/>
                    <a:pt x="9926082" y="50800"/>
                    <a:pt x="9900682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9846072" y="12700"/>
                  </a:lnTo>
                  <a:cubicBezTo>
                    <a:pt x="9870201" y="12700"/>
                    <a:pt x="9889251" y="31750"/>
                    <a:pt x="9889251" y="55880"/>
                  </a:cubicBezTo>
                  <a:lnTo>
                    <a:pt x="9889251" y="1353557"/>
                  </a:lnTo>
                  <a:cubicBezTo>
                    <a:pt x="9889251" y="1377687"/>
                    <a:pt x="9870201" y="1396737"/>
                    <a:pt x="9846072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9931162" y="1396737"/>
                  </a:moveTo>
                  <a:cubicBezTo>
                    <a:pt x="9931162" y="1420867"/>
                    <a:pt x="9912112" y="1439917"/>
                    <a:pt x="9887982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9846072" y="1409437"/>
                  </a:lnTo>
                  <a:cubicBezTo>
                    <a:pt x="9876551" y="1409437"/>
                    <a:pt x="9901951" y="1384037"/>
                    <a:pt x="9901951" y="1353557"/>
                  </a:cubicBezTo>
                  <a:lnTo>
                    <a:pt x="9901951" y="58420"/>
                  </a:lnTo>
                  <a:cubicBezTo>
                    <a:pt x="9918462" y="64770"/>
                    <a:pt x="9931162" y="80010"/>
                    <a:pt x="9931162" y="99060"/>
                  </a:cubicBezTo>
                  <a:lnTo>
                    <a:pt x="9931162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112381" y="6082964"/>
            <a:ext cx="4652759" cy="3175336"/>
            <a:chOff x="0" y="0"/>
            <a:chExt cx="7518017" cy="5130769"/>
          </a:xfrm>
        </p:grpSpPr>
        <p:sp>
          <p:nvSpPr>
            <p:cNvPr id="38" name="Freeform 38"/>
            <p:cNvSpPr/>
            <p:nvPr/>
          </p:nvSpPr>
          <p:spPr>
            <a:xfrm>
              <a:off x="57150" y="58420"/>
              <a:ext cx="7448167" cy="5059649"/>
            </a:xfrm>
            <a:custGeom>
              <a:avLst/>
              <a:gdLst/>
              <a:ahLst/>
              <a:cxnLst/>
              <a:rect l="l" t="t" r="r" b="b"/>
              <a:pathLst>
                <a:path w="7448167" h="5059649">
                  <a:moveTo>
                    <a:pt x="7363077" y="5029169"/>
                  </a:moveTo>
                  <a:lnTo>
                    <a:pt x="0" y="5029169"/>
                  </a:lnTo>
                  <a:cubicBezTo>
                    <a:pt x="5080" y="5046949"/>
                    <a:pt x="21590" y="5059649"/>
                    <a:pt x="40640" y="5059649"/>
                  </a:cubicBezTo>
                  <a:lnTo>
                    <a:pt x="7404988" y="5059649"/>
                  </a:lnTo>
                  <a:cubicBezTo>
                    <a:pt x="7429117" y="5059649"/>
                    <a:pt x="7448167" y="5040599"/>
                    <a:pt x="7448167" y="5016469"/>
                  </a:cubicBezTo>
                  <a:lnTo>
                    <a:pt x="7448167" y="40640"/>
                  </a:lnTo>
                  <a:cubicBezTo>
                    <a:pt x="7448167" y="21590"/>
                    <a:pt x="7435467" y="6350"/>
                    <a:pt x="7418957" y="0"/>
                  </a:cubicBezTo>
                  <a:lnTo>
                    <a:pt x="7418957" y="4973289"/>
                  </a:lnTo>
                  <a:cubicBezTo>
                    <a:pt x="7418957" y="5003769"/>
                    <a:pt x="7393557" y="5029169"/>
                    <a:pt x="7363077" y="5029169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2700" y="12700"/>
              <a:ext cx="7450707" cy="5062189"/>
            </a:xfrm>
            <a:custGeom>
              <a:avLst/>
              <a:gdLst/>
              <a:ahLst/>
              <a:cxnLst/>
              <a:rect l="l" t="t" r="r" b="b"/>
              <a:pathLst>
                <a:path w="7450707" h="5062189">
                  <a:moveTo>
                    <a:pt x="43180" y="5062189"/>
                  </a:moveTo>
                  <a:lnTo>
                    <a:pt x="7407527" y="5062189"/>
                  </a:lnTo>
                  <a:cubicBezTo>
                    <a:pt x="7431657" y="5062189"/>
                    <a:pt x="7450707" y="5043139"/>
                    <a:pt x="7450707" y="5019009"/>
                  </a:cubicBezTo>
                  <a:lnTo>
                    <a:pt x="7450707" y="43180"/>
                  </a:lnTo>
                  <a:cubicBezTo>
                    <a:pt x="7450707" y="19050"/>
                    <a:pt x="7431657" y="0"/>
                    <a:pt x="740752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019009"/>
                  </a:lnTo>
                  <a:cubicBezTo>
                    <a:pt x="0" y="5043139"/>
                    <a:pt x="19050" y="5062189"/>
                    <a:pt x="43180" y="5062189"/>
                  </a:cubicBezTo>
                  <a:close/>
                </a:path>
              </a:pathLst>
            </a:custGeom>
            <a:solidFill>
              <a:srgbClr val="F8F8F8">
                <a:alpha val="52941"/>
              </a:srgbClr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7518017" cy="5130769"/>
            </a:xfrm>
            <a:custGeom>
              <a:avLst/>
              <a:gdLst/>
              <a:ahLst/>
              <a:cxnLst/>
              <a:rect l="l" t="t" r="r" b="b"/>
              <a:pathLst>
                <a:path w="7518017" h="5130769">
                  <a:moveTo>
                    <a:pt x="7474837" y="44450"/>
                  </a:moveTo>
                  <a:cubicBezTo>
                    <a:pt x="7469757" y="19050"/>
                    <a:pt x="7446897" y="0"/>
                    <a:pt x="7420227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031709"/>
                  </a:lnTo>
                  <a:cubicBezTo>
                    <a:pt x="0" y="5058379"/>
                    <a:pt x="17780" y="5079969"/>
                    <a:pt x="43180" y="5086319"/>
                  </a:cubicBezTo>
                  <a:cubicBezTo>
                    <a:pt x="48260" y="5111719"/>
                    <a:pt x="71120" y="5130769"/>
                    <a:pt x="97790" y="5130769"/>
                  </a:cubicBezTo>
                  <a:lnTo>
                    <a:pt x="7462138" y="5130769"/>
                  </a:lnTo>
                  <a:cubicBezTo>
                    <a:pt x="7492617" y="5130769"/>
                    <a:pt x="7518017" y="5105369"/>
                    <a:pt x="7518017" y="5074889"/>
                  </a:cubicBezTo>
                  <a:lnTo>
                    <a:pt x="7518017" y="99060"/>
                  </a:lnTo>
                  <a:cubicBezTo>
                    <a:pt x="7518017" y="72390"/>
                    <a:pt x="7500237" y="50800"/>
                    <a:pt x="7474837" y="44450"/>
                  </a:cubicBezTo>
                  <a:close/>
                  <a:moveTo>
                    <a:pt x="12700" y="50317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7420227" y="12700"/>
                  </a:lnTo>
                  <a:cubicBezTo>
                    <a:pt x="7444357" y="12700"/>
                    <a:pt x="7463407" y="31750"/>
                    <a:pt x="7463407" y="55880"/>
                  </a:cubicBezTo>
                  <a:lnTo>
                    <a:pt x="7463407" y="5031709"/>
                  </a:lnTo>
                  <a:cubicBezTo>
                    <a:pt x="7463407" y="5055839"/>
                    <a:pt x="7444357" y="5074889"/>
                    <a:pt x="7420227" y="5074889"/>
                  </a:cubicBezTo>
                  <a:lnTo>
                    <a:pt x="55880" y="5074889"/>
                  </a:lnTo>
                  <a:cubicBezTo>
                    <a:pt x="31750" y="5074889"/>
                    <a:pt x="12700" y="5055839"/>
                    <a:pt x="12700" y="5031709"/>
                  </a:cubicBezTo>
                  <a:close/>
                  <a:moveTo>
                    <a:pt x="7505317" y="5074889"/>
                  </a:moveTo>
                  <a:cubicBezTo>
                    <a:pt x="7505317" y="5099019"/>
                    <a:pt x="7486267" y="5118069"/>
                    <a:pt x="7462138" y="5118069"/>
                  </a:cubicBezTo>
                  <a:lnTo>
                    <a:pt x="97790" y="5118069"/>
                  </a:lnTo>
                  <a:cubicBezTo>
                    <a:pt x="78740" y="5118069"/>
                    <a:pt x="62230" y="5105369"/>
                    <a:pt x="57150" y="5087589"/>
                  </a:cubicBezTo>
                  <a:lnTo>
                    <a:pt x="7420227" y="5087589"/>
                  </a:lnTo>
                  <a:cubicBezTo>
                    <a:pt x="7450707" y="5087589"/>
                    <a:pt x="7476107" y="5062189"/>
                    <a:pt x="7476107" y="5031709"/>
                  </a:cubicBezTo>
                  <a:lnTo>
                    <a:pt x="7476107" y="58420"/>
                  </a:lnTo>
                  <a:cubicBezTo>
                    <a:pt x="7492617" y="64770"/>
                    <a:pt x="7505317" y="80010"/>
                    <a:pt x="7505317" y="99060"/>
                  </a:cubicBezTo>
                  <a:lnTo>
                    <a:pt x="7505317" y="5074889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7566076" y="2176662"/>
            <a:ext cx="3357745" cy="2237098"/>
          </a:xfrm>
          <a:custGeom>
            <a:avLst/>
            <a:gdLst/>
            <a:ahLst/>
            <a:cxnLst/>
            <a:rect l="l" t="t" r="r" b="b"/>
            <a:pathLst>
              <a:path w="3357745" h="2237098">
                <a:moveTo>
                  <a:pt x="0" y="0"/>
                </a:moveTo>
                <a:lnTo>
                  <a:pt x="3357745" y="0"/>
                </a:lnTo>
                <a:lnTo>
                  <a:pt x="3357745" y="2237097"/>
                </a:lnTo>
                <a:lnTo>
                  <a:pt x="0" y="2237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774538" y="2359086"/>
            <a:ext cx="3328444" cy="1872250"/>
          </a:xfrm>
          <a:custGeom>
            <a:avLst/>
            <a:gdLst/>
            <a:ahLst/>
            <a:cxnLst/>
            <a:rect l="l" t="t" r="r" b="b"/>
            <a:pathLst>
              <a:path w="3328444" h="1872250">
                <a:moveTo>
                  <a:pt x="0" y="0"/>
                </a:moveTo>
                <a:lnTo>
                  <a:pt x="3328444" y="0"/>
                </a:lnTo>
                <a:lnTo>
                  <a:pt x="3328444" y="1872249"/>
                </a:lnTo>
                <a:lnTo>
                  <a:pt x="0" y="1872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2526711" y="6552083"/>
            <a:ext cx="3824098" cy="2237098"/>
          </a:xfrm>
          <a:custGeom>
            <a:avLst/>
            <a:gdLst/>
            <a:ahLst/>
            <a:cxnLst/>
            <a:rect l="l" t="t" r="r" b="b"/>
            <a:pathLst>
              <a:path w="3824098" h="2237098">
                <a:moveTo>
                  <a:pt x="0" y="0"/>
                </a:moveTo>
                <a:lnTo>
                  <a:pt x="3824099" y="0"/>
                </a:lnTo>
                <a:lnTo>
                  <a:pt x="3824099" y="2237098"/>
                </a:lnTo>
                <a:lnTo>
                  <a:pt x="0" y="2237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604624" y="7801934"/>
            <a:ext cx="3280648" cy="630539"/>
          </a:xfrm>
          <a:custGeom>
            <a:avLst/>
            <a:gdLst/>
            <a:ahLst/>
            <a:cxnLst/>
            <a:rect l="l" t="t" r="r" b="b"/>
            <a:pathLst>
              <a:path w="3280648" h="630539">
                <a:moveTo>
                  <a:pt x="0" y="0"/>
                </a:moveTo>
                <a:lnTo>
                  <a:pt x="3280649" y="0"/>
                </a:lnTo>
                <a:lnTo>
                  <a:pt x="3280649" y="630539"/>
                </a:lnTo>
                <a:lnTo>
                  <a:pt x="0" y="630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643" t="-32077" b="-53463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8717306" y="6731936"/>
            <a:ext cx="1055286" cy="1069998"/>
          </a:xfrm>
          <a:custGeom>
            <a:avLst/>
            <a:gdLst/>
            <a:ahLst/>
            <a:cxnLst/>
            <a:rect l="l" t="t" r="r" b="b"/>
            <a:pathLst>
              <a:path w="1055286" h="1069998">
                <a:moveTo>
                  <a:pt x="0" y="0"/>
                </a:moveTo>
                <a:lnTo>
                  <a:pt x="1055285" y="0"/>
                </a:lnTo>
                <a:lnTo>
                  <a:pt x="1055285" y="1069998"/>
                </a:lnTo>
                <a:lnTo>
                  <a:pt x="0" y="1069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522860" y="6082964"/>
            <a:ext cx="4652759" cy="3175336"/>
            <a:chOff x="0" y="0"/>
            <a:chExt cx="7518017" cy="5130769"/>
          </a:xfrm>
        </p:grpSpPr>
        <p:sp>
          <p:nvSpPr>
            <p:cNvPr id="47" name="Freeform 47"/>
            <p:cNvSpPr/>
            <p:nvPr/>
          </p:nvSpPr>
          <p:spPr>
            <a:xfrm>
              <a:off x="57150" y="58420"/>
              <a:ext cx="7448167" cy="5059649"/>
            </a:xfrm>
            <a:custGeom>
              <a:avLst/>
              <a:gdLst/>
              <a:ahLst/>
              <a:cxnLst/>
              <a:rect l="l" t="t" r="r" b="b"/>
              <a:pathLst>
                <a:path w="7448167" h="5059649">
                  <a:moveTo>
                    <a:pt x="7363077" y="5029169"/>
                  </a:moveTo>
                  <a:lnTo>
                    <a:pt x="0" y="5029169"/>
                  </a:lnTo>
                  <a:cubicBezTo>
                    <a:pt x="5080" y="5046949"/>
                    <a:pt x="21590" y="5059649"/>
                    <a:pt x="40640" y="5059649"/>
                  </a:cubicBezTo>
                  <a:lnTo>
                    <a:pt x="7404988" y="5059649"/>
                  </a:lnTo>
                  <a:cubicBezTo>
                    <a:pt x="7429117" y="5059649"/>
                    <a:pt x="7448167" y="5040599"/>
                    <a:pt x="7448167" y="5016469"/>
                  </a:cubicBezTo>
                  <a:lnTo>
                    <a:pt x="7448167" y="40640"/>
                  </a:lnTo>
                  <a:cubicBezTo>
                    <a:pt x="7448167" y="21590"/>
                    <a:pt x="7435467" y="6350"/>
                    <a:pt x="7418957" y="0"/>
                  </a:cubicBezTo>
                  <a:lnTo>
                    <a:pt x="7418957" y="4973289"/>
                  </a:lnTo>
                  <a:cubicBezTo>
                    <a:pt x="7418957" y="5003769"/>
                    <a:pt x="7393557" y="5029169"/>
                    <a:pt x="7363077" y="5029169"/>
                  </a:cubicBez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2700" y="12700"/>
              <a:ext cx="7450707" cy="5062189"/>
            </a:xfrm>
            <a:custGeom>
              <a:avLst/>
              <a:gdLst/>
              <a:ahLst/>
              <a:cxnLst/>
              <a:rect l="l" t="t" r="r" b="b"/>
              <a:pathLst>
                <a:path w="7450707" h="5062189">
                  <a:moveTo>
                    <a:pt x="43180" y="5062189"/>
                  </a:moveTo>
                  <a:lnTo>
                    <a:pt x="7407527" y="5062189"/>
                  </a:lnTo>
                  <a:cubicBezTo>
                    <a:pt x="7431657" y="5062189"/>
                    <a:pt x="7450707" y="5043139"/>
                    <a:pt x="7450707" y="5019009"/>
                  </a:cubicBezTo>
                  <a:lnTo>
                    <a:pt x="7450707" y="43180"/>
                  </a:lnTo>
                  <a:cubicBezTo>
                    <a:pt x="7450707" y="19050"/>
                    <a:pt x="7431657" y="0"/>
                    <a:pt x="740752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019009"/>
                  </a:lnTo>
                  <a:cubicBezTo>
                    <a:pt x="0" y="5043139"/>
                    <a:pt x="19050" y="5062189"/>
                    <a:pt x="43180" y="5062189"/>
                  </a:cubicBezTo>
                  <a:close/>
                </a:path>
              </a:pathLst>
            </a:custGeom>
            <a:solidFill>
              <a:srgbClr val="F8F8F8">
                <a:alpha val="52941"/>
              </a:srgbClr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7518017" cy="5130769"/>
            </a:xfrm>
            <a:custGeom>
              <a:avLst/>
              <a:gdLst/>
              <a:ahLst/>
              <a:cxnLst/>
              <a:rect l="l" t="t" r="r" b="b"/>
              <a:pathLst>
                <a:path w="7518017" h="5130769">
                  <a:moveTo>
                    <a:pt x="7474837" y="44450"/>
                  </a:moveTo>
                  <a:cubicBezTo>
                    <a:pt x="7469757" y="19050"/>
                    <a:pt x="7446897" y="0"/>
                    <a:pt x="7420227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031709"/>
                  </a:lnTo>
                  <a:cubicBezTo>
                    <a:pt x="0" y="5058379"/>
                    <a:pt x="17780" y="5079969"/>
                    <a:pt x="43180" y="5086319"/>
                  </a:cubicBezTo>
                  <a:cubicBezTo>
                    <a:pt x="48260" y="5111719"/>
                    <a:pt x="71120" y="5130769"/>
                    <a:pt x="97790" y="5130769"/>
                  </a:cubicBezTo>
                  <a:lnTo>
                    <a:pt x="7462138" y="5130769"/>
                  </a:lnTo>
                  <a:cubicBezTo>
                    <a:pt x="7492617" y="5130769"/>
                    <a:pt x="7518017" y="5105369"/>
                    <a:pt x="7518017" y="5074889"/>
                  </a:cubicBezTo>
                  <a:lnTo>
                    <a:pt x="7518017" y="99060"/>
                  </a:lnTo>
                  <a:cubicBezTo>
                    <a:pt x="7518017" y="72390"/>
                    <a:pt x="7500237" y="50800"/>
                    <a:pt x="7474837" y="44450"/>
                  </a:cubicBezTo>
                  <a:close/>
                  <a:moveTo>
                    <a:pt x="12700" y="503170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7420227" y="12700"/>
                  </a:lnTo>
                  <a:cubicBezTo>
                    <a:pt x="7444357" y="12700"/>
                    <a:pt x="7463407" y="31750"/>
                    <a:pt x="7463407" y="55880"/>
                  </a:cubicBezTo>
                  <a:lnTo>
                    <a:pt x="7463407" y="5031709"/>
                  </a:lnTo>
                  <a:cubicBezTo>
                    <a:pt x="7463407" y="5055839"/>
                    <a:pt x="7444357" y="5074889"/>
                    <a:pt x="7420227" y="5074889"/>
                  </a:cubicBezTo>
                  <a:lnTo>
                    <a:pt x="55880" y="5074889"/>
                  </a:lnTo>
                  <a:cubicBezTo>
                    <a:pt x="31750" y="5074889"/>
                    <a:pt x="12700" y="5055839"/>
                    <a:pt x="12700" y="5031709"/>
                  </a:cubicBezTo>
                  <a:close/>
                  <a:moveTo>
                    <a:pt x="7505317" y="5074889"/>
                  </a:moveTo>
                  <a:cubicBezTo>
                    <a:pt x="7505317" y="5099019"/>
                    <a:pt x="7486267" y="5118069"/>
                    <a:pt x="7462138" y="5118069"/>
                  </a:cubicBezTo>
                  <a:lnTo>
                    <a:pt x="97790" y="5118069"/>
                  </a:lnTo>
                  <a:cubicBezTo>
                    <a:pt x="78740" y="5118069"/>
                    <a:pt x="62230" y="5105369"/>
                    <a:pt x="57150" y="5087589"/>
                  </a:cubicBezTo>
                  <a:lnTo>
                    <a:pt x="7420227" y="5087589"/>
                  </a:lnTo>
                  <a:cubicBezTo>
                    <a:pt x="7450707" y="5087589"/>
                    <a:pt x="7476107" y="5062189"/>
                    <a:pt x="7476107" y="5031709"/>
                  </a:cubicBezTo>
                  <a:lnTo>
                    <a:pt x="7476107" y="58420"/>
                  </a:lnTo>
                  <a:cubicBezTo>
                    <a:pt x="7492617" y="64770"/>
                    <a:pt x="7505317" y="80010"/>
                    <a:pt x="7505317" y="99060"/>
                  </a:cubicBezTo>
                  <a:lnTo>
                    <a:pt x="7505317" y="5074889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sp>
        <p:nvSpPr>
          <p:cNvPr id="50" name="Freeform 50"/>
          <p:cNvSpPr/>
          <p:nvPr/>
        </p:nvSpPr>
        <p:spPr>
          <a:xfrm>
            <a:off x="2651603" y="6552083"/>
            <a:ext cx="2395273" cy="2237098"/>
          </a:xfrm>
          <a:custGeom>
            <a:avLst/>
            <a:gdLst/>
            <a:ahLst/>
            <a:cxnLst/>
            <a:rect l="l" t="t" r="r" b="b"/>
            <a:pathLst>
              <a:path w="2395273" h="2237098">
                <a:moveTo>
                  <a:pt x="0" y="0"/>
                </a:moveTo>
                <a:lnTo>
                  <a:pt x="2395273" y="0"/>
                </a:lnTo>
                <a:lnTo>
                  <a:pt x="2395273" y="2237098"/>
                </a:lnTo>
                <a:lnTo>
                  <a:pt x="0" y="2237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4954" t="-37494" r="-95370" b="-37360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120785" y="1100611"/>
            <a:ext cx="3467277" cy="47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AWS S3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120785" y="5476033"/>
            <a:ext cx="3912606" cy="47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Informatica IDMC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4597" y="1100611"/>
            <a:ext cx="3467277" cy="47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Snowflake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4597" y="5476033"/>
            <a:ext cx="3467277" cy="47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Streamlit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22860" y="1928331"/>
            <a:ext cx="4763284" cy="18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</a:t>
            </a:r>
          </a:p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Used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522860" y="5403280"/>
            <a:ext cx="4652759" cy="679683"/>
            <a:chOff x="0" y="0"/>
            <a:chExt cx="9943862" cy="1452617"/>
          </a:xfrm>
        </p:grpSpPr>
        <p:sp>
          <p:nvSpPr>
            <p:cNvPr id="58" name="Freeform 58"/>
            <p:cNvSpPr/>
            <p:nvPr/>
          </p:nvSpPr>
          <p:spPr>
            <a:xfrm>
              <a:off x="57150" y="58420"/>
              <a:ext cx="9874012" cy="1381497"/>
            </a:xfrm>
            <a:custGeom>
              <a:avLst/>
              <a:gdLst/>
              <a:ahLst/>
              <a:cxnLst/>
              <a:rect l="l" t="t" r="r" b="b"/>
              <a:pathLst>
                <a:path w="9874012" h="1381497">
                  <a:moveTo>
                    <a:pt x="9788922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9830832" y="1381497"/>
                  </a:lnTo>
                  <a:cubicBezTo>
                    <a:pt x="9854962" y="1381497"/>
                    <a:pt x="9874012" y="1362447"/>
                    <a:pt x="9874012" y="1338317"/>
                  </a:cubicBezTo>
                  <a:lnTo>
                    <a:pt x="9874012" y="40640"/>
                  </a:lnTo>
                  <a:cubicBezTo>
                    <a:pt x="9874012" y="21590"/>
                    <a:pt x="9861312" y="6350"/>
                    <a:pt x="9844801" y="0"/>
                  </a:cubicBezTo>
                  <a:lnTo>
                    <a:pt x="9844801" y="1295137"/>
                  </a:lnTo>
                  <a:cubicBezTo>
                    <a:pt x="9844801" y="1325617"/>
                    <a:pt x="9819401" y="1351017"/>
                    <a:pt x="9788922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12700" y="12700"/>
              <a:ext cx="9876551" cy="1384037"/>
            </a:xfrm>
            <a:custGeom>
              <a:avLst/>
              <a:gdLst/>
              <a:ahLst/>
              <a:cxnLst/>
              <a:rect l="l" t="t" r="r" b="b"/>
              <a:pathLst>
                <a:path w="9876551" h="1384037">
                  <a:moveTo>
                    <a:pt x="43180" y="1384037"/>
                  </a:moveTo>
                  <a:lnTo>
                    <a:pt x="9833372" y="1384037"/>
                  </a:lnTo>
                  <a:cubicBezTo>
                    <a:pt x="9857501" y="1384037"/>
                    <a:pt x="9876551" y="1364987"/>
                    <a:pt x="9876551" y="1340857"/>
                  </a:cubicBezTo>
                  <a:lnTo>
                    <a:pt x="9876551" y="43180"/>
                  </a:lnTo>
                  <a:cubicBezTo>
                    <a:pt x="9876551" y="19050"/>
                    <a:pt x="9857501" y="0"/>
                    <a:pt x="983337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0"/>
              <a:ext cx="9943862" cy="1452617"/>
            </a:xfrm>
            <a:custGeom>
              <a:avLst/>
              <a:gdLst/>
              <a:ahLst/>
              <a:cxnLst/>
              <a:rect l="l" t="t" r="r" b="b"/>
              <a:pathLst>
                <a:path w="9943862" h="1452617">
                  <a:moveTo>
                    <a:pt x="9900682" y="44450"/>
                  </a:moveTo>
                  <a:cubicBezTo>
                    <a:pt x="9895601" y="19050"/>
                    <a:pt x="9872742" y="0"/>
                    <a:pt x="984607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9887982" y="1452617"/>
                  </a:lnTo>
                  <a:cubicBezTo>
                    <a:pt x="9918462" y="1452617"/>
                    <a:pt x="9943862" y="1427217"/>
                    <a:pt x="9943862" y="1396737"/>
                  </a:cubicBezTo>
                  <a:lnTo>
                    <a:pt x="9943862" y="99060"/>
                  </a:lnTo>
                  <a:cubicBezTo>
                    <a:pt x="9943862" y="72390"/>
                    <a:pt x="9926082" y="50800"/>
                    <a:pt x="9900682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9846072" y="12700"/>
                  </a:lnTo>
                  <a:cubicBezTo>
                    <a:pt x="9870201" y="12700"/>
                    <a:pt x="9889251" y="31750"/>
                    <a:pt x="9889251" y="55880"/>
                  </a:cubicBezTo>
                  <a:lnTo>
                    <a:pt x="9889251" y="1353557"/>
                  </a:lnTo>
                  <a:cubicBezTo>
                    <a:pt x="9889251" y="1377687"/>
                    <a:pt x="9870201" y="1396737"/>
                    <a:pt x="9846072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9931162" y="1396737"/>
                  </a:moveTo>
                  <a:cubicBezTo>
                    <a:pt x="9931162" y="1420867"/>
                    <a:pt x="9912112" y="1439917"/>
                    <a:pt x="9887982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9846072" y="1409437"/>
                  </a:lnTo>
                  <a:cubicBezTo>
                    <a:pt x="9876551" y="1409437"/>
                    <a:pt x="9901951" y="1384037"/>
                    <a:pt x="9901951" y="1353557"/>
                  </a:cubicBezTo>
                  <a:lnTo>
                    <a:pt x="9901951" y="58420"/>
                  </a:lnTo>
                  <a:cubicBezTo>
                    <a:pt x="9918462" y="64770"/>
                    <a:pt x="9931162" y="80010"/>
                    <a:pt x="9931162" y="99060"/>
                  </a:cubicBezTo>
                  <a:lnTo>
                    <a:pt x="9931162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1725076" y="5476033"/>
            <a:ext cx="4117168" cy="47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6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Snowflake Cortex AI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969FA3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138936" y="1006001"/>
            <a:ext cx="6010128" cy="8676776"/>
            <a:chOff x="0" y="0"/>
            <a:chExt cx="8831224" cy="127495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31199" cy="12749572"/>
            </a:xfrm>
            <a:custGeom>
              <a:avLst/>
              <a:gdLst/>
              <a:ahLst/>
              <a:cxnLst/>
              <a:rect l="l" t="t" r="r" b="b"/>
              <a:pathLst>
                <a:path w="8831199" h="12749572">
                  <a:moveTo>
                    <a:pt x="0" y="0"/>
                  </a:moveTo>
                  <a:lnTo>
                    <a:pt x="8831199" y="0"/>
                  </a:lnTo>
                  <a:lnTo>
                    <a:pt x="8831199" y="12749572"/>
                  </a:lnTo>
                  <a:lnTo>
                    <a:pt x="0" y="12749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790" b="-379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4" r="-24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" r="-2" b="-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495960" y="120176"/>
            <a:ext cx="600417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Flow Diagram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469052" y="3215830"/>
            <a:ext cx="300609" cy="264033"/>
            <a:chOff x="0" y="0"/>
            <a:chExt cx="400812" cy="3520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0812" cy="352044"/>
            </a:xfrm>
            <a:custGeom>
              <a:avLst/>
              <a:gdLst/>
              <a:ahLst/>
              <a:cxnLst/>
              <a:rect l="l" t="t" r="r" b="b"/>
              <a:pathLst>
                <a:path w="400812" h="352044">
                  <a:moveTo>
                    <a:pt x="0" y="0"/>
                  </a:moveTo>
                  <a:lnTo>
                    <a:pt x="400812" y="0"/>
                  </a:lnTo>
                  <a:lnTo>
                    <a:pt x="400812" y="352044"/>
                  </a:lnTo>
                  <a:lnTo>
                    <a:pt x="0" y="35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039" r="-10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7743551" y="9752305"/>
            <a:ext cx="24955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969FA3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" r="-2" b="-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631545" y="5667497"/>
            <a:ext cx="12224347" cy="3567940"/>
          </a:xfrm>
          <a:custGeom>
            <a:avLst/>
            <a:gdLst/>
            <a:ahLst/>
            <a:cxnLst/>
            <a:rect l="l" t="t" r="r" b="b"/>
            <a:pathLst>
              <a:path w="12224347" h="3567940">
                <a:moveTo>
                  <a:pt x="0" y="0"/>
                </a:moveTo>
                <a:lnTo>
                  <a:pt x="12224346" y="0"/>
                </a:lnTo>
                <a:lnTo>
                  <a:pt x="12224346" y="3567940"/>
                </a:lnTo>
                <a:lnTo>
                  <a:pt x="0" y="3567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60" t="-193" b="-128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4" r="-24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" r="-2" b="-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95712" y="-127591"/>
            <a:ext cx="7430081" cy="5935904"/>
            <a:chOff x="0" y="0"/>
            <a:chExt cx="9906775" cy="79145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1" b="-5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1469052" y="3215830"/>
            <a:ext cx="300609" cy="264033"/>
            <a:chOff x="0" y="0"/>
            <a:chExt cx="400812" cy="3520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0812" cy="352044"/>
            </a:xfrm>
            <a:custGeom>
              <a:avLst/>
              <a:gdLst/>
              <a:ahLst/>
              <a:cxnLst/>
              <a:rect l="l" t="t" r="r" b="b"/>
              <a:pathLst>
                <a:path w="400812" h="352044">
                  <a:moveTo>
                    <a:pt x="0" y="0"/>
                  </a:moveTo>
                  <a:lnTo>
                    <a:pt x="400812" y="0"/>
                  </a:lnTo>
                  <a:lnTo>
                    <a:pt x="400812" y="352044"/>
                  </a:lnTo>
                  <a:lnTo>
                    <a:pt x="0" y="35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039" r="-103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1429619" y="3086310"/>
            <a:ext cx="480060" cy="683895"/>
          </a:xfrm>
          <a:custGeom>
            <a:avLst/>
            <a:gdLst/>
            <a:ahLst/>
            <a:cxnLst/>
            <a:rect l="l" t="t" r="r" b="b"/>
            <a:pathLst>
              <a:path w="480060" h="683895">
                <a:moveTo>
                  <a:pt x="0" y="0"/>
                </a:moveTo>
                <a:lnTo>
                  <a:pt x="480060" y="0"/>
                </a:lnTo>
                <a:lnTo>
                  <a:pt x="480060" y="683895"/>
                </a:lnTo>
                <a:lnTo>
                  <a:pt x="0" y="683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253097" y="9748761"/>
            <a:ext cx="3780472" cy="1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"/>
              </a:lnSpc>
            </a:pPr>
            <a:r>
              <a:rPr lang="en-US" sz="1500">
                <a:solidFill>
                  <a:srgbClr val="969FA3"/>
                </a:solidFill>
                <a:latin typeface="Calibri (MS)"/>
                <a:ea typeface="Calibri (MS)"/>
                <a:cs typeface="Calibri (MS)"/>
                <a:sym typeface="Calibri (MS)"/>
              </a:rPr>
              <a:t>©LTIMindtree | Privileged and Confidential 2022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816102"/>
            <a:ext cx="18287999" cy="904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1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Ingestion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9966" y="2238770"/>
            <a:ext cx="16187119" cy="325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 Data Loading:</a:t>
            </a:r>
          </a:p>
          <a:p>
            <a:pPr algn="just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CSV files like City, Developer, Property, and Transactions are ingested into Snowflake’s RAW layer using Snowpipe with no transformations to preserve source data.</a:t>
            </a:r>
          </a:p>
          <a:p>
            <a:pPr algn="just">
              <a:lnSpc>
                <a:spcPts val="2582"/>
              </a:lnSpc>
            </a:pPr>
            <a:endParaRPr lang="en-US" sz="2499" spc="-102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just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 Automation:</a:t>
            </a:r>
          </a:p>
          <a:p>
            <a:pPr algn="just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Snowpipe automatically detects and loads new files in near real-time, ensuring continuous and scalable ingestion.</a:t>
            </a:r>
          </a:p>
          <a:p>
            <a:pPr algn="just">
              <a:lnSpc>
                <a:spcPts val="2582"/>
              </a:lnSpc>
            </a:pPr>
            <a:endParaRPr lang="en-US" sz="2499" spc="-102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just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3. Basic Validation:</a:t>
            </a:r>
          </a:p>
          <a:p>
            <a:pPr algn="just">
              <a:lnSpc>
                <a:spcPts val="2582"/>
              </a:lnSpc>
            </a:pPr>
            <a:r>
              <a:rPr lang="en-US" sz="2499" spc="-10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We perform initial checks like schema validation and datatype consistency before moving data to the cleaning layer.</a:t>
            </a:r>
          </a:p>
          <a:p>
            <a:pPr algn="just">
              <a:lnSpc>
                <a:spcPts val="2583"/>
              </a:lnSpc>
              <a:spcBef>
                <a:spcPct val="0"/>
              </a:spcBef>
            </a:pPr>
            <a:endParaRPr lang="en-US" sz="2499" spc="-102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317655" y="2692879"/>
            <a:ext cx="10774510" cy="7154771"/>
            <a:chOff x="0" y="0"/>
            <a:chExt cx="18254980" cy="12122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54980" cy="12122148"/>
            </a:xfrm>
            <a:custGeom>
              <a:avLst/>
              <a:gdLst/>
              <a:ahLst/>
              <a:cxnLst/>
              <a:rect l="l" t="t" r="r" b="b"/>
              <a:pathLst>
                <a:path w="18254980" h="12122148">
                  <a:moveTo>
                    <a:pt x="0" y="0"/>
                  </a:moveTo>
                  <a:lnTo>
                    <a:pt x="18254980" y="0"/>
                  </a:lnTo>
                  <a:lnTo>
                    <a:pt x="18254980" y="12122148"/>
                  </a:lnTo>
                  <a:lnTo>
                    <a:pt x="0" y="12122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97" b="-19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30081" cy="5935904"/>
            <a:chOff x="0" y="0"/>
            <a:chExt cx="9906775" cy="7914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06762" cy="7914513"/>
            </a:xfrm>
            <a:custGeom>
              <a:avLst/>
              <a:gdLst/>
              <a:ahLst/>
              <a:cxnLst/>
              <a:rect l="l" t="t" r="r" b="b"/>
              <a:pathLst>
                <a:path w="9906762" h="7914513">
                  <a:moveTo>
                    <a:pt x="0" y="0"/>
                  </a:moveTo>
                  <a:lnTo>
                    <a:pt x="9906762" y="0"/>
                  </a:lnTo>
                  <a:lnTo>
                    <a:pt x="9906762" y="7914513"/>
                  </a:lnTo>
                  <a:lnTo>
                    <a:pt x="0" y="791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1" b="-5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0" y="469516"/>
            <a:ext cx="18288000" cy="88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 spc="-43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52092" y="1622612"/>
            <a:ext cx="1386478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734" spc="-15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from RAW Snowflake tables is extracted and transformed using Informatica CDI for cleansing, standardization, and business rule application.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1045758" cy="10028530"/>
            <a:chOff x="0" y="0"/>
            <a:chExt cx="14727677" cy="133713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727658" cy="13371330"/>
            </a:xfrm>
            <a:custGeom>
              <a:avLst/>
              <a:gdLst/>
              <a:ahLst/>
              <a:cxnLst/>
              <a:rect l="l" t="t" r="r" b="b"/>
              <a:pathLst>
                <a:path w="14727658" h="13371330">
                  <a:moveTo>
                    <a:pt x="0" y="0"/>
                  </a:moveTo>
                  <a:lnTo>
                    <a:pt x="14727658" y="0"/>
                  </a:lnTo>
                  <a:lnTo>
                    <a:pt x="14727658" y="13371330"/>
                  </a:lnTo>
                  <a:lnTo>
                    <a:pt x="0" y="1337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63" r="-676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54210" y="618001"/>
            <a:ext cx="13599990" cy="904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spc="-44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Schema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843615" y="3359894"/>
            <a:ext cx="6595909" cy="3511632"/>
            <a:chOff x="0" y="0"/>
            <a:chExt cx="8794546" cy="46821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94545" cy="4682171"/>
            </a:xfrm>
            <a:custGeom>
              <a:avLst/>
              <a:gdLst/>
              <a:ahLst/>
              <a:cxnLst/>
              <a:rect l="l" t="t" r="r" b="b"/>
              <a:pathLst>
                <a:path w="8794545" h="4682171">
                  <a:moveTo>
                    <a:pt x="0" y="0"/>
                  </a:moveTo>
                  <a:lnTo>
                    <a:pt x="8794545" y="0"/>
                  </a:lnTo>
                  <a:lnTo>
                    <a:pt x="8794545" y="4682171"/>
                  </a:lnTo>
                  <a:lnTo>
                    <a:pt x="0" y="4682171"/>
                  </a:lnTo>
                  <a:close/>
                </a:path>
              </a:pathLst>
            </a:custGeom>
            <a:blipFill>
              <a:blip r:embed="rId7">
                <a:alphaModFix amt="0"/>
              </a:blip>
              <a:stretch>
                <a:fillRect l="-15365" r="-19339" b="1399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794546" cy="46917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Simple and intuitive data model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Faster query performance with fewer joins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Optimized for BI and reporting tools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Easy slicing and dicing of data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Efficient aggregation for KPIs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Simplified ETL and maintenance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Scalable for large data volumes</a:t>
              </a:r>
            </a:p>
            <a:p>
              <a:pPr marL="452438" lvl="1" indent="-226219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Supports SCD for historical tracking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201400" y="2788787"/>
            <a:ext cx="4274820" cy="62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Benefits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633149" y="2347749"/>
            <a:ext cx="9727410" cy="5736721"/>
          </a:xfrm>
          <a:custGeom>
            <a:avLst/>
            <a:gdLst/>
            <a:ahLst/>
            <a:cxnLst/>
            <a:rect l="l" t="t" r="r" b="b"/>
            <a:pathLst>
              <a:path w="9727410" h="5736721">
                <a:moveTo>
                  <a:pt x="0" y="0"/>
                </a:moveTo>
                <a:lnTo>
                  <a:pt x="9727410" y="0"/>
                </a:lnTo>
                <a:lnTo>
                  <a:pt x="9727410" y="5736721"/>
                </a:lnTo>
                <a:lnTo>
                  <a:pt x="0" y="5736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80" t="-4206" r="-1128" b="-8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698" y="9678314"/>
            <a:ext cx="347024" cy="348710"/>
            <a:chOff x="0" y="0"/>
            <a:chExt cx="462699" cy="464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" cy="464947"/>
            </a:xfrm>
            <a:custGeom>
              <a:avLst/>
              <a:gdLst/>
              <a:ahLst/>
              <a:cxnLst/>
              <a:rect l="l" t="t" r="r" b="b"/>
              <a:pathLst>
                <a:path w="462661" h="464947">
                  <a:moveTo>
                    <a:pt x="0" y="0"/>
                  </a:moveTo>
                  <a:lnTo>
                    <a:pt x="462661" y="0"/>
                  </a:lnTo>
                  <a:lnTo>
                    <a:pt x="462661" y="464947"/>
                  </a:lnTo>
                  <a:lnTo>
                    <a:pt x="0" y="464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4" r="-24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14028" y="9752400"/>
            <a:ext cx="1384935" cy="190500"/>
          </a:xfrm>
          <a:custGeom>
            <a:avLst/>
            <a:gdLst/>
            <a:ahLst/>
            <a:cxnLst/>
            <a:rect l="l" t="t" r="r" b="b"/>
            <a:pathLst>
              <a:path w="1384935" h="190500">
                <a:moveTo>
                  <a:pt x="0" y="0"/>
                </a:moveTo>
                <a:lnTo>
                  <a:pt x="1384935" y="0"/>
                </a:lnTo>
                <a:lnTo>
                  <a:pt x="138493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11445" y="8874166"/>
            <a:ext cx="1776546" cy="1412834"/>
            <a:chOff x="0" y="0"/>
            <a:chExt cx="2368728" cy="188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677" cy="1883791"/>
            </a:xfrm>
            <a:custGeom>
              <a:avLst/>
              <a:gdLst/>
              <a:ahLst/>
              <a:cxnLst/>
              <a:rect l="l" t="t" r="r" b="b"/>
              <a:pathLst>
                <a:path w="2368677" h="1883791">
                  <a:moveTo>
                    <a:pt x="0" y="0"/>
                  </a:moveTo>
                  <a:lnTo>
                    <a:pt x="2368677" y="0"/>
                  </a:lnTo>
                  <a:lnTo>
                    <a:pt x="2368677" y="1883791"/>
                  </a:lnTo>
                  <a:lnTo>
                    <a:pt x="0" y="188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" r="-2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6323946" cy="4495331"/>
            <a:chOff x="0" y="0"/>
            <a:chExt cx="8431929" cy="59937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31918" cy="5993755"/>
            </a:xfrm>
            <a:custGeom>
              <a:avLst/>
              <a:gdLst/>
              <a:ahLst/>
              <a:cxnLst/>
              <a:rect l="l" t="t" r="r" b="b"/>
              <a:pathLst>
                <a:path w="8431918" h="5993755">
                  <a:moveTo>
                    <a:pt x="0" y="0"/>
                  </a:moveTo>
                  <a:lnTo>
                    <a:pt x="8431918" y="0"/>
                  </a:lnTo>
                  <a:lnTo>
                    <a:pt x="8431918" y="5993755"/>
                  </a:lnTo>
                  <a:lnTo>
                    <a:pt x="0" y="5993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252" b="-625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19435" y="4495331"/>
            <a:ext cx="16680509" cy="4615511"/>
          </a:xfrm>
          <a:custGeom>
            <a:avLst/>
            <a:gdLst/>
            <a:ahLst/>
            <a:cxnLst/>
            <a:rect l="l" t="t" r="r" b="b"/>
            <a:pathLst>
              <a:path w="16680509" h="4615511">
                <a:moveTo>
                  <a:pt x="0" y="0"/>
                </a:moveTo>
                <a:lnTo>
                  <a:pt x="16680509" y="0"/>
                </a:lnTo>
                <a:lnTo>
                  <a:pt x="16680509" y="4615511"/>
                </a:lnTo>
                <a:lnTo>
                  <a:pt x="0" y="4615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42" t="-50778" r="-44853" b="-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7743551" y="9752305"/>
            <a:ext cx="1064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00" spc="-74">
                <a:solidFill>
                  <a:srgbClr val="00001E"/>
                </a:solidFill>
                <a:latin typeface="Calibri (MS)"/>
                <a:ea typeface="Calibri (MS)"/>
                <a:cs typeface="Calibri (MS)"/>
                <a:sym typeface="Calibri (MS)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9508" y="3169046"/>
            <a:ext cx="14828985" cy="69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  <a:spcBef>
                <a:spcPct val="0"/>
              </a:spcBef>
            </a:pPr>
            <a:r>
              <a:rPr lang="en-US" sz="4000" b="1" u="none" strike="noStrike" spc="-39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Slowly changing dimensions Type 1 (SCD 1)  mapping for cities: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9508" y="1000125"/>
            <a:ext cx="14828985" cy="7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  <a:spcBef>
                <a:spcPct val="0"/>
              </a:spcBef>
            </a:pPr>
            <a:r>
              <a:rPr lang="en-US" sz="4000" b="1" u="none" strike="noStrike" spc="-39" dirty="0">
                <a:solidFill>
                  <a:srgbClr val="58585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Slowly changing dimensions Type 0 (SCD 0) for date: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9508" y="2140345"/>
            <a:ext cx="13964297" cy="71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89"/>
              </a:lnSpc>
              <a:spcBef>
                <a:spcPct val="0"/>
              </a:spcBef>
            </a:pPr>
            <a:r>
              <a:rPr lang="en-US" sz="2699" spc="-112" dirty="0">
                <a:solidFill>
                  <a:srgbClr val="0000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DIM_DATE is a static dimension, so instead of loading it from a source system, it is generated programmatically using a recursive query.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441</Words>
  <Application>Microsoft Office PowerPoint</Application>
  <PresentationFormat>Custom</PresentationFormat>
  <Paragraphs>104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Times New Roman Bold</vt:lpstr>
      <vt:lpstr>Calibri</vt:lpstr>
      <vt:lpstr>Calibri (MS) Bold</vt:lpstr>
      <vt:lpstr>Red Hat Display</vt:lpstr>
      <vt:lpstr>RoxboroughCF Bold</vt:lpstr>
      <vt:lpstr>Times New Roman</vt:lpstr>
      <vt:lpstr>Arial</vt:lpstr>
      <vt:lpstr>Red Hat Display Bold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real_estate.pptx</dc:title>
  <cp:lastModifiedBy>User</cp:lastModifiedBy>
  <cp:revision>2</cp:revision>
  <dcterms:created xsi:type="dcterms:W3CDTF">2006-08-16T00:00:00Z</dcterms:created>
  <dcterms:modified xsi:type="dcterms:W3CDTF">2026-02-10T04:18:23Z</dcterms:modified>
  <dc:identifier>DAHA1F29sh0</dc:identifier>
</cp:coreProperties>
</file>